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66" r:id="rId2"/>
    <p:sldId id="262" r:id="rId3"/>
    <p:sldId id="258" r:id="rId4"/>
    <p:sldId id="264" r:id="rId5"/>
    <p:sldId id="267" r:id="rId6"/>
    <p:sldId id="265" r:id="rId7"/>
    <p:sldId id="269" r:id="rId8"/>
    <p:sldId id="259" r:id="rId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95342-6ECB-4029-BF72-9241125626BA}" v="28" dt="2022-09-08T18:41:31.916"/>
    <p1510:client id="{A656624C-B823-0C68-6F83-945FB99DA3F1}" v="21" dt="2022-09-08T15:25:13.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gps%20at%20stage%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Total%20Consultations%20per%20mont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spPr>
            <a:ln w="28575" cap="rnd">
              <a:solidFill>
                <a:srgbClr val="00B050"/>
              </a:solidFill>
              <a:prstDash val="solid"/>
              <a:round/>
            </a:ln>
            <a:effectLst/>
          </c:spPr>
          <c:marker>
            <c:symbol val="circle"/>
            <c:size val="5"/>
            <c:spPr>
              <a:solidFill>
                <a:schemeClr val="accent1"/>
              </a:solidFill>
              <a:ln w="9525">
                <a:solidFill>
                  <a:schemeClr val="accent1"/>
                </a:solidFill>
              </a:ln>
              <a:effectLst/>
            </c:spPr>
          </c:marker>
          <c:cat>
            <c:numRef>
              <c:f>'[gps at stage 3.xlsx]Practices at stage 3'!$E$2:$Y$2</c:f>
              <c:numCache>
                <c:formatCode>mmm\-yy</c:formatCode>
                <c:ptCount val="21"/>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numCache>
            </c:numRef>
          </c:cat>
          <c:val>
            <c:numRef>
              <c:f>'[gps at stage 3.xlsx]Practices at stage 3'!$E$3:$Y$3</c:f>
              <c:numCache>
                <c:formatCode>General</c:formatCode>
                <c:ptCount val="21"/>
                <c:pt idx="0">
                  <c:v>13</c:v>
                </c:pt>
                <c:pt idx="1">
                  <c:v>14</c:v>
                </c:pt>
                <c:pt idx="2">
                  <c:v>17</c:v>
                </c:pt>
                <c:pt idx="3">
                  <c:v>21</c:v>
                </c:pt>
                <c:pt idx="4">
                  <c:v>25</c:v>
                </c:pt>
                <c:pt idx="5">
                  <c:v>26</c:v>
                </c:pt>
                <c:pt idx="6">
                  <c:v>29</c:v>
                </c:pt>
                <c:pt idx="7">
                  <c:v>32</c:v>
                </c:pt>
                <c:pt idx="8">
                  <c:v>34</c:v>
                </c:pt>
                <c:pt idx="9">
                  <c:v>37</c:v>
                </c:pt>
                <c:pt idx="10">
                  <c:v>38</c:v>
                </c:pt>
                <c:pt idx="11">
                  <c:v>46</c:v>
                </c:pt>
                <c:pt idx="12">
                  <c:v>46</c:v>
                </c:pt>
                <c:pt idx="13">
                  <c:v>47</c:v>
                </c:pt>
                <c:pt idx="14">
                  <c:v>52</c:v>
                </c:pt>
                <c:pt idx="15">
                  <c:v>57</c:v>
                </c:pt>
                <c:pt idx="16">
                  <c:v>59</c:v>
                </c:pt>
                <c:pt idx="17">
                  <c:v>59</c:v>
                </c:pt>
              </c:numCache>
            </c:numRef>
          </c:val>
          <c:smooth val="0"/>
          <c:extLst>
            <c:ext xmlns:c16="http://schemas.microsoft.com/office/drawing/2014/chart" uri="{C3380CC4-5D6E-409C-BE32-E72D297353CC}">
              <c16:uniqueId val="{00000000-71D3-42BE-B55C-0F8448AD82AB}"/>
            </c:ext>
          </c:extLst>
        </c:ser>
        <c:dLbls>
          <c:showLegendKey val="0"/>
          <c:showVal val="0"/>
          <c:showCatName val="0"/>
          <c:showSerName val="0"/>
          <c:showPercent val="0"/>
          <c:showBubbleSize val="0"/>
        </c:dLbls>
        <c:marker val="1"/>
        <c:smooth val="0"/>
        <c:axId val="1983655335"/>
        <c:axId val="1898573687"/>
      </c:lineChart>
      <c:dateAx>
        <c:axId val="1983655335"/>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98573687"/>
        <c:crosses val="autoZero"/>
        <c:auto val="1"/>
        <c:lblOffset val="100"/>
        <c:baseTimeUnit val="months"/>
      </c:dateAx>
      <c:valAx>
        <c:axId val="1898573687"/>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83655335"/>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'[Total Consultations per month.xlsx]Sheet1'!$A$3</c:f>
              <c:strCache>
                <c:ptCount val="1"/>
                <c:pt idx="0">
                  <c:v>Via Integrated Soln (EMIS/PharmRefer)</c:v>
                </c:pt>
              </c:strCache>
            </c:strRef>
          </c:tx>
          <c:spPr>
            <a:solidFill>
              <a:srgbClr val="FFFF00"/>
            </a:solidFill>
            <a:ln>
              <a:noFill/>
            </a:ln>
            <a:effectLst/>
          </c:spPr>
          <c:invertIfNegative val="0"/>
          <c:dLbls>
            <c:delete val="1"/>
          </c:dLbls>
          <c:cat>
            <c:numRef>
              <c:f>'[Total Consultations per month.xlsx]Sheet1'!$B$2:$R$2</c:f>
              <c:numCache>
                <c:formatCode>mmm\-yy</c:formatCode>
                <c:ptCount val="17"/>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numCache>
            </c:numRef>
          </c:cat>
          <c:val>
            <c:numRef>
              <c:f>'[Total Consultations per month.xlsx]Sheet1'!$B$3:$R$3</c:f>
              <c:numCache>
                <c:formatCode>General</c:formatCode>
                <c:ptCount val="17"/>
                <c:pt idx="0">
                  <c:v>0</c:v>
                </c:pt>
                <c:pt idx="1">
                  <c:v>0</c:v>
                </c:pt>
                <c:pt idx="2">
                  <c:v>0</c:v>
                </c:pt>
                <c:pt idx="3">
                  <c:v>0</c:v>
                </c:pt>
                <c:pt idx="4">
                  <c:v>0</c:v>
                </c:pt>
                <c:pt idx="5">
                  <c:v>0</c:v>
                </c:pt>
                <c:pt idx="6">
                  <c:v>0</c:v>
                </c:pt>
                <c:pt idx="7">
                  <c:v>0</c:v>
                </c:pt>
                <c:pt idx="8">
                  <c:v>8</c:v>
                </c:pt>
                <c:pt idx="9">
                  <c:v>4</c:v>
                </c:pt>
                <c:pt idx="10">
                  <c:v>11</c:v>
                </c:pt>
                <c:pt idx="11">
                  <c:v>14</c:v>
                </c:pt>
                <c:pt idx="12">
                  <c:v>22</c:v>
                </c:pt>
                <c:pt idx="13">
                  <c:v>25</c:v>
                </c:pt>
                <c:pt idx="14">
                  <c:v>58</c:v>
                </c:pt>
                <c:pt idx="15">
                  <c:v>143</c:v>
                </c:pt>
                <c:pt idx="16">
                  <c:v>211</c:v>
                </c:pt>
              </c:numCache>
            </c:numRef>
          </c:val>
          <c:extLst>
            <c:ext xmlns:c16="http://schemas.microsoft.com/office/drawing/2014/chart" uri="{C3380CC4-5D6E-409C-BE32-E72D297353CC}">
              <c16:uniqueId val="{00000000-2A43-4519-B80C-7361205531BD}"/>
            </c:ext>
          </c:extLst>
        </c:ser>
        <c:ser>
          <c:idx val="1"/>
          <c:order val="1"/>
          <c:tx>
            <c:strRef>
              <c:f>'[Total Consultations per month.xlsx]Sheet1'!$A$4</c:f>
              <c:strCache>
                <c:ptCount val="1"/>
                <c:pt idx="0">
                  <c:v>Sent Via NHS Mail </c:v>
                </c:pt>
              </c:strCache>
            </c:strRef>
          </c:tx>
          <c:spPr>
            <a:solidFill>
              <a:srgbClr val="7030A0"/>
            </a:solidFill>
            <a:ln>
              <a:noFill/>
            </a:ln>
            <a:effectLst/>
          </c:spPr>
          <c:invertIfNegative val="0"/>
          <c:dLbls>
            <c:delete val="1"/>
          </c:dLbls>
          <c:cat>
            <c:numRef>
              <c:f>'[Total Consultations per month.xlsx]Sheet1'!$B$2:$R$2</c:f>
              <c:numCache>
                <c:formatCode>mmm\-yy</c:formatCode>
                <c:ptCount val="17"/>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numCache>
            </c:numRef>
          </c:cat>
          <c:val>
            <c:numRef>
              <c:f>'[Total Consultations per month.xlsx]Sheet1'!$B$4:$R$4</c:f>
              <c:numCache>
                <c:formatCode>General</c:formatCode>
                <c:ptCount val="17"/>
                <c:pt idx="0">
                  <c:v>36</c:v>
                </c:pt>
                <c:pt idx="1">
                  <c:v>37</c:v>
                </c:pt>
                <c:pt idx="2">
                  <c:v>53</c:v>
                </c:pt>
                <c:pt idx="3">
                  <c:v>102</c:v>
                </c:pt>
                <c:pt idx="4">
                  <c:v>74</c:v>
                </c:pt>
                <c:pt idx="5">
                  <c:v>97</c:v>
                </c:pt>
                <c:pt idx="6">
                  <c:v>196</c:v>
                </c:pt>
                <c:pt idx="7">
                  <c:v>183</c:v>
                </c:pt>
                <c:pt idx="8">
                  <c:v>178</c:v>
                </c:pt>
                <c:pt idx="9">
                  <c:v>143</c:v>
                </c:pt>
                <c:pt idx="10">
                  <c:v>201</c:v>
                </c:pt>
                <c:pt idx="11">
                  <c:v>372</c:v>
                </c:pt>
                <c:pt idx="12">
                  <c:v>306</c:v>
                </c:pt>
                <c:pt idx="13">
                  <c:v>353</c:v>
                </c:pt>
                <c:pt idx="14">
                  <c:v>297</c:v>
                </c:pt>
                <c:pt idx="15">
                  <c:v>313</c:v>
                </c:pt>
                <c:pt idx="16">
                  <c:v>191</c:v>
                </c:pt>
              </c:numCache>
            </c:numRef>
          </c:val>
          <c:extLst>
            <c:ext xmlns:c16="http://schemas.microsoft.com/office/drawing/2014/chart" uri="{C3380CC4-5D6E-409C-BE32-E72D297353CC}">
              <c16:uniqueId val="{00000001-2A43-4519-B80C-7361205531BD}"/>
            </c:ext>
          </c:extLst>
        </c:ser>
        <c:ser>
          <c:idx val="2"/>
          <c:order val="2"/>
          <c:tx>
            <c:strRef>
              <c:f>'[Total Consultations per month.xlsx]Sheet1'!$A$5</c:f>
              <c:strCache>
                <c:ptCount val="1"/>
                <c:pt idx="0">
                  <c:v>Total Referrals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Consultations per month.xlsx]Sheet1'!$B$2:$R$2</c:f>
              <c:numCache>
                <c:formatCode>mmm\-yy</c:formatCode>
                <c:ptCount val="17"/>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numCache>
            </c:numRef>
          </c:cat>
          <c:val>
            <c:numRef>
              <c:f>'[Total Consultations per month.xlsx]Sheet1'!$B$5:$R$5</c:f>
              <c:numCache>
                <c:formatCode>General</c:formatCode>
                <c:ptCount val="17"/>
                <c:pt idx="0">
                  <c:v>36</c:v>
                </c:pt>
                <c:pt idx="1">
                  <c:v>37</c:v>
                </c:pt>
                <c:pt idx="2">
                  <c:v>53</c:v>
                </c:pt>
                <c:pt idx="3">
                  <c:v>102</c:v>
                </c:pt>
                <c:pt idx="4">
                  <c:v>74</c:v>
                </c:pt>
                <c:pt idx="5">
                  <c:v>97</c:v>
                </c:pt>
                <c:pt idx="6">
                  <c:v>196</c:v>
                </c:pt>
                <c:pt idx="7">
                  <c:v>183</c:v>
                </c:pt>
                <c:pt idx="8">
                  <c:v>186</c:v>
                </c:pt>
                <c:pt idx="9">
                  <c:v>147</c:v>
                </c:pt>
                <c:pt idx="10">
                  <c:v>212</c:v>
                </c:pt>
                <c:pt idx="11">
                  <c:v>386</c:v>
                </c:pt>
                <c:pt idx="12">
                  <c:v>328</c:v>
                </c:pt>
                <c:pt idx="13">
                  <c:v>378</c:v>
                </c:pt>
                <c:pt idx="14">
                  <c:v>355</c:v>
                </c:pt>
                <c:pt idx="15">
                  <c:v>456</c:v>
                </c:pt>
                <c:pt idx="16">
                  <c:v>402</c:v>
                </c:pt>
              </c:numCache>
            </c:numRef>
          </c:val>
          <c:extLst>
            <c:ext xmlns:c16="http://schemas.microsoft.com/office/drawing/2014/chart" uri="{C3380CC4-5D6E-409C-BE32-E72D297353CC}">
              <c16:uniqueId val="{00000002-2A43-4519-B80C-7361205531BD}"/>
            </c:ext>
          </c:extLst>
        </c:ser>
        <c:dLbls>
          <c:dLblPos val="outEnd"/>
          <c:showLegendKey val="0"/>
          <c:showVal val="1"/>
          <c:showCatName val="0"/>
          <c:showSerName val="0"/>
          <c:showPercent val="0"/>
          <c:showBubbleSize val="0"/>
        </c:dLbls>
        <c:gapWidth val="219"/>
        <c:overlap val="-27"/>
        <c:axId val="244300760"/>
        <c:axId val="710723943"/>
      </c:barChart>
      <c:dateAx>
        <c:axId val="2443007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10723943"/>
        <c:crosses val="autoZero"/>
        <c:auto val="1"/>
        <c:lblOffset val="100"/>
        <c:baseTimeUnit val="months"/>
      </c:dateAx>
      <c:valAx>
        <c:axId val="710723943"/>
        <c:scaling>
          <c:orientation val="minMax"/>
          <c:max val="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4430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https://media.pharmoutcomes.org/video.php?name=PharmRefer-2021_Update" TargetMode="External"/><Relationship Id="rId1" Type="http://schemas.openxmlformats.org/officeDocument/2006/relationships/hyperlink" Target="https://www.youtube.com/watch?v=pyQUfUR2lz0"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www.england.nhs.uk/publication/nhs-community-pharmacist-consultation-service-toolkit-for-pharmacy-staff/" TargetMode="External"/><Relationship Id="rId1" Type="http://schemas.openxmlformats.org/officeDocument/2006/relationships/hyperlink" Target="https://www.england.nhs.uk/publication/advanced-service-specification-nhs-community-pharmacist-consultation-service/"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media.pharmoutcomes.org/video.php?name=PharmRefer-2021_Update" TargetMode="External"/><Relationship Id="rId1" Type="http://schemas.openxmlformats.org/officeDocument/2006/relationships/hyperlink" Target="https://www.youtube.com/watch?v=pyQUfUR2lz0"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england.nhs.uk/publication/nhs-community-pharmacist-consultation-service-toolkit-for-pharmacy-staff/" TargetMode="External"/><Relationship Id="rId1" Type="http://schemas.openxmlformats.org/officeDocument/2006/relationships/hyperlink" Target="https://www.england.nhs.uk/publication/advanced-service-specification-nhs-community-pharmacist-consultation-service/"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3B9BA-CA4F-4F6B-9CAE-6ABB18B2ED53}"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C5DC5A57-9C5C-4A2C-B29C-B66AEF0936CA}">
      <dgm:prSet phldr="0"/>
      <dgm:spPr/>
      <dgm:t>
        <a:bodyPr/>
        <a:lstStyle/>
        <a:p>
          <a:pPr algn="l" rtl="0"/>
          <a:r>
            <a:rPr lang="en-GB" u="none">
              <a:solidFill>
                <a:schemeClr val="tx1"/>
              </a:solidFill>
            </a:rPr>
            <a:t>EMIS referral tool</a:t>
          </a:r>
          <a:r>
            <a:rPr lang="en-GB" u="none">
              <a:solidFill>
                <a:schemeClr val="tx1"/>
              </a:solidFill>
              <a:latin typeface="Corbel" panose="020B0503020204020204"/>
            </a:rPr>
            <a:t> training video</a:t>
          </a:r>
          <a:r>
            <a:rPr lang="en-GB" u="none">
              <a:solidFill>
                <a:schemeClr val="tx1"/>
              </a:solidFill>
            </a:rPr>
            <a:t>:</a:t>
          </a:r>
          <a:r>
            <a:rPr lang="en-GB" u="none">
              <a:solidFill>
                <a:schemeClr val="tx1"/>
              </a:solidFill>
              <a:latin typeface="Corbel" panose="020B0503020204020204"/>
            </a:rPr>
            <a:t> </a:t>
          </a:r>
          <a:r>
            <a:rPr lang="en-GB" u="sng">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Patient Access Patient Signposting - YouTube</a:t>
          </a:r>
          <a:endParaRPr lang="en-GB" u="none">
            <a:solidFill>
              <a:schemeClr val="tx1"/>
            </a:solidFill>
            <a:latin typeface="Corbel" panose="020B0503020204020204"/>
          </a:endParaRPr>
        </a:p>
      </dgm:t>
    </dgm:pt>
    <dgm:pt modelId="{6CB0FECF-046F-4B8E-A46F-300E0BAB164A}" type="parTrans" cxnId="{8F356472-9599-41FB-BEAE-3683F81BCC5D}">
      <dgm:prSet/>
      <dgm:spPr/>
    </dgm:pt>
    <dgm:pt modelId="{17620A65-44C8-4763-9841-E07F30D95253}" type="sibTrans" cxnId="{8F356472-9599-41FB-BEAE-3683F81BCC5D}">
      <dgm:prSet/>
      <dgm:spPr/>
    </dgm:pt>
    <dgm:pt modelId="{1140C0ED-F2B4-42AF-885D-8D28DA0C5442}">
      <dgm:prSet phldr="0"/>
      <dgm:spPr/>
      <dgm:t>
        <a:bodyPr/>
        <a:lstStyle/>
        <a:p>
          <a:pPr algn="l" rtl="0"/>
          <a:r>
            <a:rPr lang="en-GB" u="none">
              <a:solidFill>
                <a:schemeClr val="tx1"/>
              </a:solidFill>
            </a:rPr>
            <a:t>PharmRefer training </a:t>
          </a:r>
          <a:r>
            <a:rPr lang="en-GB" u="sng">
              <a:solidFill>
                <a:schemeClr val="tx1"/>
              </a:solidFill>
              <a:latin typeface="Corbel" panose="020B0503020204020204"/>
              <a:hlinkClick xmlns:r="http://schemas.openxmlformats.org/officeDocument/2006/relationships" r:id="rId2">
                <a:extLst>
                  <a:ext uri="{A12FA001-AC4F-418D-AE19-62706E023703}">
                    <ahyp:hlinkClr xmlns:ahyp="http://schemas.microsoft.com/office/drawing/2018/hyperlinkcolor" val="tx"/>
                  </a:ext>
                </a:extLst>
              </a:hlinkClick>
            </a:rPr>
            <a:t>video: https</a:t>
          </a:r>
          <a:r>
            <a:rPr lang="en-GB" u="sng">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://media.pharmoutcomes.org/video.php?name=PharmRefer-2021_Update</a:t>
          </a:r>
          <a:endParaRPr lang="en-GB" u="none">
            <a:solidFill>
              <a:schemeClr val="tx1"/>
            </a:solidFill>
          </a:endParaRPr>
        </a:p>
      </dgm:t>
    </dgm:pt>
    <dgm:pt modelId="{254EDE02-0298-4EC6-9207-0D03598B3F86}" type="parTrans" cxnId="{DDC45723-84F6-4658-8E57-A8860CB411D7}">
      <dgm:prSet/>
      <dgm:spPr/>
    </dgm:pt>
    <dgm:pt modelId="{1BEEEF86-0D5D-4B38-82E5-5D43664D08E4}" type="sibTrans" cxnId="{DDC45723-84F6-4658-8E57-A8860CB411D7}">
      <dgm:prSet/>
      <dgm:spPr/>
    </dgm:pt>
    <dgm:pt modelId="{D65CB738-3DB7-44DE-9D4E-615F3579804F}" type="pres">
      <dgm:prSet presAssocID="{FB03B9BA-CA4F-4F6B-9CAE-6ABB18B2ED53}" presName="diagram" presStyleCnt="0">
        <dgm:presLayoutVars>
          <dgm:dir/>
          <dgm:resizeHandles val="exact"/>
        </dgm:presLayoutVars>
      </dgm:prSet>
      <dgm:spPr/>
    </dgm:pt>
    <dgm:pt modelId="{A82A5247-7C04-45C4-8030-0333FB09E544}" type="pres">
      <dgm:prSet presAssocID="{C5DC5A57-9C5C-4A2C-B29C-B66AEF0936CA}" presName="node" presStyleLbl="node1" presStyleIdx="0" presStyleCnt="2">
        <dgm:presLayoutVars>
          <dgm:bulletEnabled val="1"/>
        </dgm:presLayoutVars>
      </dgm:prSet>
      <dgm:spPr/>
    </dgm:pt>
    <dgm:pt modelId="{7E1763E3-4065-4F9D-A0D9-D18C26D92599}" type="pres">
      <dgm:prSet presAssocID="{17620A65-44C8-4763-9841-E07F30D95253}" presName="sibTrans" presStyleCnt="0"/>
      <dgm:spPr/>
    </dgm:pt>
    <dgm:pt modelId="{50A08526-DB4B-4292-8EA8-D59664AE8223}" type="pres">
      <dgm:prSet presAssocID="{1140C0ED-F2B4-42AF-885D-8D28DA0C5442}" presName="node" presStyleLbl="node1" presStyleIdx="1" presStyleCnt="2">
        <dgm:presLayoutVars>
          <dgm:bulletEnabled val="1"/>
        </dgm:presLayoutVars>
      </dgm:prSet>
      <dgm:spPr/>
    </dgm:pt>
  </dgm:ptLst>
  <dgm:cxnLst>
    <dgm:cxn modelId="{D8307F1E-D6F9-4BAF-B81E-5071C800BBC5}" type="presOf" srcId="{1140C0ED-F2B4-42AF-885D-8D28DA0C5442}" destId="{50A08526-DB4B-4292-8EA8-D59664AE8223}" srcOrd="0" destOrd="0" presId="urn:microsoft.com/office/officeart/2005/8/layout/default"/>
    <dgm:cxn modelId="{DDC45723-84F6-4658-8E57-A8860CB411D7}" srcId="{FB03B9BA-CA4F-4F6B-9CAE-6ABB18B2ED53}" destId="{1140C0ED-F2B4-42AF-885D-8D28DA0C5442}" srcOrd="1" destOrd="0" parTransId="{254EDE02-0298-4EC6-9207-0D03598B3F86}" sibTransId="{1BEEEF86-0D5D-4B38-82E5-5D43664D08E4}"/>
    <dgm:cxn modelId="{7582AC23-61EE-4D99-8481-A943C9AFB778}" type="presOf" srcId="{C5DC5A57-9C5C-4A2C-B29C-B66AEF0936CA}" destId="{A82A5247-7C04-45C4-8030-0333FB09E544}" srcOrd="0" destOrd="0" presId="urn:microsoft.com/office/officeart/2005/8/layout/default"/>
    <dgm:cxn modelId="{8F356472-9599-41FB-BEAE-3683F81BCC5D}" srcId="{FB03B9BA-CA4F-4F6B-9CAE-6ABB18B2ED53}" destId="{C5DC5A57-9C5C-4A2C-B29C-B66AEF0936CA}" srcOrd="0" destOrd="0" parTransId="{6CB0FECF-046F-4B8E-A46F-300E0BAB164A}" sibTransId="{17620A65-44C8-4763-9841-E07F30D95253}"/>
    <dgm:cxn modelId="{1C97AEAA-B4F1-49EC-A2C5-BA42C46B7A5A}" type="presOf" srcId="{FB03B9BA-CA4F-4F6B-9CAE-6ABB18B2ED53}" destId="{D65CB738-3DB7-44DE-9D4E-615F3579804F}" srcOrd="0" destOrd="0" presId="urn:microsoft.com/office/officeart/2005/8/layout/default"/>
    <dgm:cxn modelId="{2F54F94E-2B8E-4B88-9DC8-AC2AF35BFE27}" type="presParOf" srcId="{D65CB738-3DB7-44DE-9D4E-615F3579804F}" destId="{A82A5247-7C04-45C4-8030-0333FB09E544}" srcOrd="0" destOrd="0" presId="urn:microsoft.com/office/officeart/2005/8/layout/default"/>
    <dgm:cxn modelId="{F9B718FF-7D09-4AD5-86F2-E80383A0D34A}" type="presParOf" srcId="{D65CB738-3DB7-44DE-9D4E-615F3579804F}" destId="{7E1763E3-4065-4F9D-A0D9-D18C26D92599}" srcOrd="1" destOrd="0" presId="urn:microsoft.com/office/officeart/2005/8/layout/default"/>
    <dgm:cxn modelId="{83087847-D604-49DF-B7CE-391055A3E9E6}" type="presParOf" srcId="{D65CB738-3DB7-44DE-9D4E-615F3579804F}" destId="{50A08526-DB4B-4292-8EA8-D59664AE8223}"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03B9BA-CA4F-4F6B-9CAE-6ABB18B2ED53}"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7C61B030-B875-428E-9649-689BF19908CB}">
      <dgm:prSet/>
      <dgm:spPr/>
      <dgm:t>
        <a:bodyPr/>
        <a:lstStyle/>
        <a:p>
          <a:r>
            <a:rPr lang="en-GB" u="sng">
              <a:hlinkClick xmlns:r="http://schemas.openxmlformats.org/officeDocument/2006/relationships" r:id="rId1"/>
            </a:rPr>
            <a:t>NHS England » Advanced Service Specification – NHS Community Pharmacist Consultation Service</a:t>
          </a:r>
          <a:endParaRPr lang="en-US"/>
        </a:p>
      </dgm:t>
    </dgm:pt>
    <dgm:pt modelId="{FA4D2383-D009-4CC4-A119-4828D146A427}" type="parTrans" cxnId="{E3DE1B89-BFD0-40D0-897C-9B736ED38991}">
      <dgm:prSet/>
      <dgm:spPr/>
      <dgm:t>
        <a:bodyPr/>
        <a:lstStyle/>
        <a:p>
          <a:endParaRPr lang="en-US"/>
        </a:p>
      </dgm:t>
    </dgm:pt>
    <dgm:pt modelId="{5EAC3876-C232-4021-B80A-DEA0255CA34E}" type="sibTrans" cxnId="{E3DE1B89-BFD0-40D0-897C-9B736ED38991}">
      <dgm:prSet/>
      <dgm:spPr/>
      <dgm:t>
        <a:bodyPr/>
        <a:lstStyle/>
        <a:p>
          <a:endParaRPr lang="en-US"/>
        </a:p>
      </dgm:t>
    </dgm:pt>
    <dgm:pt modelId="{E56B9E8A-6363-4C12-A47C-7976A97BB890}">
      <dgm:prSet/>
      <dgm:spPr/>
      <dgm:t>
        <a:bodyPr/>
        <a:lstStyle/>
        <a:p>
          <a:r>
            <a:rPr lang="en-GB" u="sng">
              <a:hlinkClick xmlns:r="http://schemas.openxmlformats.org/officeDocument/2006/relationships" r:id="rId2"/>
            </a:rPr>
            <a:t>NHS England » NHS Community Pharmacist Consultation Service: Toolkit for Pharmacy Staff</a:t>
          </a:r>
          <a:endParaRPr lang="en-US"/>
        </a:p>
      </dgm:t>
    </dgm:pt>
    <dgm:pt modelId="{26627031-7952-426C-A144-ABD8EA421FFF}" type="parTrans" cxnId="{2830378C-756C-4B30-8472-F838455A6286}">
      <dgm:prSet/>
      <dgm:spPr/>
      <dgm:t>
        <a:bodyPr/>
        <a:lstStyle/>
        <a:p>
          <a:endParaRPr lang="en-US"/>
        </a:p>
      </dgm:t>
    </dgm:pt>
    <dgm:pt modelId="{E67BC6E4-EB46-4A83-8A74-D30340843611}" type="sibTrans" cxnId="{2830378C-756C-4B30-8472-F838455A6286}">
      <dgm:prSet/>
      <dgm:spPr/>
      <dgm:t>
        <a:bodyPr/>
        <a:lstStyle/>
        <a:p>
          <a:endParaRPr lang="en-US"/>
        </a:p>
      </dgm:t>
    </dgm:pt>
    <dgm:pt modelId="{D65CB738-3DB7-44DE-9D4E-615F3579804F}" type="pres">
      <dgm:prSet presAssocID="{FB03B9BA-CA4F-4F6B-9CAE-6ABB18B2ED53}" presName="diagram" presStyleCnt="0">
        <dgm:presLayoutVars>
          <dgm:dir/>
          <dgm:resizeHandles val="exact"/>
        </dgm:presLayoutVars>
      </dgm:prSet>
      <dgm:spPr/>
    </dgm:pt>
    <dgm:pt modelId="{B3094A09-44CF-4DC0-8F55-A23592880D05}" type="pres">
      <dgm:prSet presAssocID="{7C61B030-B875-428E-9649-689BF19908CB}" presName="node" presStyleLbl="node1" presStyleIdx="0" presStyleCnt="2">
        <dgm:presLayoutVars>
          <dgm:bulletEnabled val="1"/>
        </dgm:presLayoutVars>
      </dgm:prSet>
      <dgm:spPr/>
    </dgm:pt>
    <dgm:pt modelId="{C31B2213-1CB1-4976-9CB9-3C4BA2915C7A}" type="pres">
      <dgm:prSet presAssocID="{5EAC3876-C232-4021-B80A-DEA0255CA34E}" presName="sibTrans" presStyleCnt="0"/>
      <dgm:spPr/>
    </dgm:pt>
    <dgm:pt modelId="{9DF33707-DCB9-4CDC-B05E-23D52304AECA}" type="pres">
      <dgm:prSet presAssocID="{E56B9E8A-6363-4C12-A47C-7976A97BB890}" presName="node" presStyleLbl="node1" presStyleIdx="1" presStyleCnt="2">
        <dgm:presLayoutVars>
          <dgm:bulletEnabled val="1"/>
        </dgm:presLayoutVars>
      </dgm:prSet>
      <dgm:spPr/>
    </dgm:pt>
  </dgm:ptLst>
  <dgm:cxnLst>
    <dgm:cxn modelId="{3B217900-428E-4612-8B2E-6C65CD0B8899}" type="presOf" srcId="{7C61B030-B875-428E-9649-689BF19908CB}" destId="{B3094A09-44CF-4DC0-8F55-A23592880D05}" srcOrd="0" destOrd="0" presId="urn:microsoft.com/office/officeart/2005/8/layout/default"/>
    <dgm:cxn modelId="{E3DE1B89-BFD0-40D0-897C-9B736ED38991}" srcId="{FB03B9BA-CA4F-4F6B-9CAE-6ABB18B2ED53}" destId="{7C61B030-B875-428E-9649-689BF19908CB}" srcOrd="0" destOrd="0" parTransId="{FA4D2383-D009-4CC4-A119-4828D146A427}" sibTransId="{5EAC3876-C232-4021-B80A-DEA0255CA34E}"/>
    <dgm:cxn modelId="{2830378C-756C-4B30-8472-F838455A6286}" srcId="{FB03B9BA-CA4F-4F6B-9CAE-6ABB18B2ED53}" destId="{E56B9E8A-6363-4C12-A47C-7976A97BB890}" srcOrd="1" destOrd="0" parTransId="{26627031-7952-426C-A144-ABD8EA421FFF}" sibTransId="{E67BC6E4-EB46-4A83-8A74-D30340843611}"/>
    <dgm:cxn modelId="{1C97AEAA-B4F1-49EC-A2C5-BA42C46B7A5A}" type="presOf" srcId="{FB03B9BA-CA4F-4F6B-9CAE-6ABB18B2ED53}" destId="{D65CB738-3DB7-44DE-9D4E-615F3579804F}" srcOrd="0" destOrd="0" presId="urn:microsoft.com/office/officeart/2005/8/layout/default"/>
    <dgm:cxn modelId="{CBF047CD-78B9-436D-B843-C2309F43F490}" type="presOf" srcId="{E56B9E8A-6363-4C12-A47C-7976A97BB890}" destId="{9DF33707-DCB9-4CDC-B05E-23D52304AECA}" srcOrd="0" destOrd="0" presId="urn:microsoft.com/office/officeart/2005/8/layout/default"/>
    <dgm:cxn modelId="{7195D173-69C8-403F-85BD-07881258064E}" type="presParOf" srcId="{D65CB738-3DB7-44DE-9D4E-615F3579804F}" destId="{B3094A09-44CF-4DC0-8F55-A23592880D05}" srcOrd="0" destOrd="0" presId="urn:microsoft.com/office/officeart/2005/8/layout/default"/>
    <dgm:cxn modelId="{0A55704F-5C8B-42AB-B2E1-32353E7CF325}" type="presParOf" srcId="{D65CB738-3DB7-44DE-9D4E-615F3579804F}" destId="{C31B2213-1CB1-4976-9CB9-3C4BA2915C7A}" srcOrd="1" destOrd="0" presId="urn:microsoft.com/office/officeart/2005/8/layout/default"/>
    <dgm:cxn modelId="{73ECB6C6-1183-4FF9-A8CD-ADA69F5BBB6E}" type="presParOf" srcId="{D65CB738-3DB7-44DE-9D4E-615F3579804F}" destId="{9DF33707-DCB9-4CDC-B05E-23D52304AECA}"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A5247-7C04-45C4-8030-0333FB09E544}">
      <dsp:nvSpPr>
        <dsp:cNvPr id="0" name=""/>
        <dsp:cNvSpPr/>
      </dsp:nvSpPr>
      <dsp:spPr>
        <a:xfrm>
          <a:off x="1368" y="988509"/>
          <a:ext cx="5337943" cy="3202765"/>
        </a:xfrm>
        <a:prstGeom prst="rect">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u="none" kern="1200">
              <a:solidFill>
                <a:schemeClr val="tx1"/>
              </a:solidFill>
            </a:rPr>
            <a:t>EMIS referral tool</a:t>
          </a:r>
          <a:r>
            <a:rPr lang="en-GB" sz="1500" u="none" kern="1200">
              <a:solidFill>
                <a:schemeClr val="tx1"/>
              </a:solidFill>
              <a:latin typeface="Corbel" panose="020B0503020204020204"/>
            </a:rPr>
            <a:t> training video</a:t>
          </a:r>
          <a:r>
            <a:rPr lang="en-GB" sz="1500" u="none" kern="1200">
              <a:solidFill>
                <a:schemeClr val="tx1"/>
              </a:solidFill>
            </a:rPr>
            <a:t>:</a:t>
          </a:r>
          <a:r>
            <a:rPr lang="en-GB" sz="1500" u="none" kern="1200">
              <a:solidFill>
                <a:schemeClr val="tx1"/>
              </a:solidFill>
              <a:latin typeface="Corbel" panose="020B0503020204020204"/>
            </a:rPr>
            <a:t> </a:t>
          </a:r>
          <a:r>
            <a:rPr lang="en-GB" sz="1500" u="sng"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Patient Access Patient Signposting - YouTube</a:t>
          </a:r>
          <a:endParaRPr lang="en-GB" sz="1500" u="none" kern="1200">
            <a:solidFill>
              <a:schemeClr val="tx1"/>
            </a:solidFill>
            <a:latin typeface="Corbel" panose="020B0503020204020204"/>
          </a:endParaRPr>
        </a:p>
      </dsp:txBody>
      <dsp:txXfrm>
        <a:off x="1368" y="988509"/>
        <a:ext cx="5337943" cy="3202765"/>
      </dsp:txXfrm>
    </dsp:sp>
    <dsp:sp modelId="{50A08526-DB4B-4292-8EA8-D59664AE8223}">
      <dsp:nvSpPr>
        <dsp:cNvPr id="0" name=""/>
        <dsp:cNvSpPr/>
      </dsp:nvSpPr>
      <dsp:spPr>
        <a:xfrm>
          <a:off x="5873106" y="988509"/>
          <a:ext cx="5337943" cy="3202765"/>
        </a:xfrm>
        <a:prstGeom prst="rect">
          <a:avLst/>
        </a:prstGeom>
        <a:gradFill rotWithShape="0">
          <a:gsLst>
            <a:gs pos="0">
              <a:schemeClr val="accent5">
                <a:hueOff val="10875008"/>
                <a:satOff val="-63485"/>
                <a:lumOff val="-5097"/>
                <a:alphaOff val="0"/>
              </a:schemeClr>
            </a:gs>
            <a:gs pos="90000">
              <a:schemeClr val="accent5">
                <a:hueOff val="10875008"/>
                <a:satOff val="-63485"/>
                <a:lumOff val="-5097"/>
                <a:alphaOff val="0"/>
                <a:shade val="100000"/>
                <a:satMod val="105000"/>
              </a:schemeClr>
            </a:gs>
            <a:gs pos="100000">
              <a:schemeClr val="accent5">
                <a:hueOff val="10875008"/>
                <a:satOff val="-63485"/>
                <a:lumOff val="-5097"/>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u="none" kern="1200">
              <a:solidFill>
                <a:schemeClr val="tx1"/>
              </a:solidFill>
            </a:rPr>
            <a:t>PharmRefer training </a:t>
          </a:r>
          <a:r>
            <a:rPr lang="en-GB" sz="1500" u="sng" kern="1200">
              <a:solidFill>
                <a:schemeClr val="tx1"/>
              </a:solidFill>
              <a:latin typeface="Corbel" panose="020B0503020204020204"/>
              <a:hlinkClick xmlns:r="http://schemas.openxmlformats.org/officeDocument/2006/relationships" r:id="rId2">
                <a:extLst>
                  <a:ext uri="{A12FA001-AC4F-418D-AE19-62706E023703}">
                    <ahyp:hlinkClr xmlns:ahyp="http://schemas.microsoft.com/office/drawing/2018/hyperlinkcolor" val="tx"/>
                  </a:ext>
                </a:extLst>
              </a:hlinkClick>
            </a:rPr>
            <a:t>video: https</a:t>
          </a:r>
          <a:r>
            <a:rPr lang="en-GB" sz="1500" u="sng"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://media.pharmoutcomes.org/video.php?name=PharmRefer-2021_Update</a:t>
          </a:r>
          <a:endParaRPr lang="en-GB" sz="1500" u="none" kern="1200">
            <a:solidFill>
              <a:schemeClr val="tx1"/>
            </a:solidFill>
          </a:endParaRPr>
        </a:p>
      </dsp:txBody>
      <dsp:txXfrm>
        <a:off x="5873106" y="988509"/>
        <a:ext cx="5337943" cy="320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94A09-44CF-4DC0-8F55-A23592880D05}">
      <dsp:nvSpPr>
        <dsp:cNvPr id="0" name=""/>
        <dsp:cNvSpPr/>
      </dsp:nvSpPr>
      <dsp:spPr>
        <a:xfrm>
          <a:off x="1290" y="680922"/>
          <a:ext cx="5032757" cy="3019654"/>
        </a:xfrm>
        <a:prstGeom prst="rect">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u="sng" kern="1200">
              <a:hlinkClick xmlns:r="http://schemas.openxmlformats.org/officeDocument/2006/relationships" r:id="rId1"/>
            </a:rPr>
            <a:t>NHS England » Advanced Service Specification – NHS Community Pharmacist Consultation Service</a:t>
          </a:r>
          <a:endParaRPr lang="en-US" sz="3800" kern="1200"/>
        </a:p>
      </dsp:txBody>
      <dsp:txXfrm>
        <a:off x="1290" y="680922"/>
        <a:ext cx="5032757" cy="3019654"/>
      </dsp:txXfrm>
    </dsp:sp>
    <dsp:sp modelId="{9DF33707-DCB9-4CDC-B05E-23D52304AECA}">
      <dsp:nvSpPr>
        <dsp:cNvPr id="0" name=""/>
        <dsp:cNvSpPr/>
      </dsp:nvSpPr>
      <dsp:spPr>
        <a:xfrm>
          <a:off x="5537323" y="680922"/>
          <a:ext cx="5032757" cy="3019654"/>
        </a:xfrm>
        <a:prstGeom prst="rect">
          <a:avLst/>
        </a:prstGeom>
        <a:gradFill rotWithShape="0">
          <a:gsLst>
            <a:gs pos="0">
              <a:schemeClr val="accent5">
                <a:hueOff val="10875008"/>
                <a:satOff val="-63485"/>
                <a:lumOff val="-5097"/>
                <a:alphaOff val="0"/>
              </a:schemeClr>
            </a:gs>
            <a:gs pos="90000">
              <a:schemeClr val="accent5">
                <a:hueOff val="10875008"/>
                <a:satOff val="-63485"/>
                <a:lumOff val="-5097"/>
                <a:alphaOff val="0"/>
                <a:shade val="100000"/>
                <a:satMod val="105000"/>
              </a:schemeClr>
            </a:gs>
            <a:gs pos="100000">
              <a:schemeClr val="accent5">
                <a:hueOff val="10875008"/>
                <a:satOff val="-63485"/>
                <a:lumOff val="-5097"/>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u="sng" kern="1200">
              <a:hlinkClick xmlns:r="http://schemas.openxmlformats.org/officeDocument/2006/relationships" r:id="rId2"/>
            </a:rPr>
            <a:t>NHS England » NHS Community Pharmacist Consultation Service: Toolkit for Pharmacy Staff</a:t>
          </a:r>
          <a:endParaRPr lang="en-US" sz="3800" kern="1200"/>
        </a:p>
      </dsp:txBody>
      <dsp:txXfrm>
        <a:off x="5537323" y="680922"/>
        <a:ext cx="5032757" cy="30196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15:55:12.153"/>
    </inkml:context>
    <inkml:brush xml:id="br0">
      <inkml:brushProperty name="width" value="0.1" units="cm"/>
      <inkml:brushProperty name="height" value="0.1" units="cm"/>
    </inkml:brush>
  </inkml:definitions>
  <inkml:trace contextRef="#ctx0" brushRef="#br0">16281 5547 16383 0 0,'0'0'0'0'0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10/25/2022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1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583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3289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4887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88933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0728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6882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5793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5420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6922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10/25/2022</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7580481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svg"/><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hyperlink" Target="mailto:giles.kingsley-pallant@pcc-cic.org.uk" TargetMode="External"/><Relationship Id="rId10" Type="http://schemas.openxmlformats.org/officeDocument/2006/relationships/customXml" Target="../ink/ink1.xml"/><Relationship Id="rId4" Type="http://schemas.openxmlformats.org/officeDocument/2006/relationships/hyperlink" Target="mailto:Chriskerry@derbyshirelpc.co.uk" TargetMode="Externa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2" name="Straight Connector 51">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stone footpath on the grassy field against the sky">
            <a:extLst>
              <a:ext uri="{FF2B5EF4-FFF2-40B4-BE49-F238E27FC236}">
                <a16:creationId xmlns:a16="http://schemas.microsoft.com/office/drawing/2014/main" id="{C4E9AE16-27D2-6F05-A1F2-1EE40E2C430F}"/>
              </a:ext>
            </a:extLst>
          </p:cNvPr>
          <p:cNvPicPr>
            <a:picLocks noChangeAspect="1"/>
          </p:cNvPicPr>
          <p:nvPr/>
        </p:nvPicPr>
        <p:blipFill rotWithShape="1">
          <a:blip r:embed="rId6">
            <a:duotone>
              <a:schemeClr val="accent1">
                <a:shade val="45000"/>
                <a:satMod val="135000"/>
              </a:schemeClr>
              <a:prstClr val="white"/>
            </a:duotone>
            <a:alphaModFix amt="60000"/>
          </a:blip>
          <a:srcRect t="14545" b="10455"/>
          <a:stretch/>
        </p:blipFill>
        <p:spPr>
          <a:xfrm>
            <a:off x="20" y="-1"/>
            <a:ext cx="12191980" cy="6858001"/>
          </a:xfrm>
          <a:prstGeom prst="rect">
            <a:avLst/>
          </a:prstGeom>
        </p:spPr>
      </p:pic>
      <p:cxnSp>
        <p:nvCxnSpPr>
          <p:cNvPr id="56" name="Straight Connector 55">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D26CFB-5D01-981D-45C8-D501F627EFD4}"/>
              </a:ext>
            </a:extLst>
          </p:cNvPr>
          <p:cNvSpPr>
            <a:spLocks noGrp="1"/>
          </p:cNvSpPr>
          <p:nvPr>
            <p:ph type="title"/>
          </p:nvPr>
        </p:nvSpPr>
        <p:spPr>
          <a:xfrm>
            <a:off x="1109980" y="1987813"/>
            <a:ext cx="9966960" cy="2893883"/>
          </a:xfrm>
        </p:spPr>
        <p:txBody>
          <a:bodyPr vert="horz" lIns="91440" tIns="45720" rIns="91440" bIns="45720" rtlCol="0" anchor="b">
            <a:normAutofit fontScale="90000"/>
          </a:bodyPr>
          <a:lstStyle/>
          <a:p>
            <a:pPr algn="ctr">
              <a:lnSpc>
                <a:spcPct val="85000"/>
              </a:lnSpc>
            </a:pPr>
            <a:br>
              <a:rPr lang="en-US" sz="5000" b="1" cap="all" dirty="0"/>
            </a:br>
            <a:br>
              <a:rPr lang="en-US" sz="5000" b="1" cap="all" dirty="0"/>
            </a:br>
            <a:r>
              <a:rPr lang="en-US" sz="5000" b="1" cap="all" dirty="0">
                <a:solidFill>
                  <a:srgbClr val="FFFFFF"/>
                </a:solidFill>
              </a:rPr>
              <a:t> NHS Community Pharmacy consultation service </a:t>
            </a:r>
            <a:br>
              <a:rPr lang="en-US" sz="5000" b="1" cap="all" dirty="0">
                <a:solidFill>
                  <a:srgbClr val="FFFFFF"/>
                </a:solidFill>
              </a:rPr>
            </a:br>
            <a:br>
              <a:rPr lang="en-US" sz="5000" b="1" cap="all" dirty="0">
                <a:solidFill>
                  <a:srgbClr val="FFFFFF"/>
                </a:solidFill>
              </a:rPr>
            </a:br>
            <a:r>
              <a:rPr lang="en-US" sz="5000" b="1" cap="all" dirty="0">
                <a:solidFill>
                  <a:srgbClr val="FFFFFF"/>
                </a:solidFill>
              </a:rPr>
              <a:t>– What's happening in Derbyshire (CITY &amp; COUNTY)?</a:t>
            </a:r>
            <a:br>
              <a:rPr lang="en-US" sz="5000" b="1" cap="all" dirty="0">
                <a:solidFill>
                  <a:srgbClr val="FFFFFF"/>
                </a:solidFill>
              </a:rPr>
            </a:br>
            <a:br>
              <a:rPr lang="en-US" sz="5000" b="1" cap="all" dirty="0"/>
            </a:br>
            <a:endParaRPr lang="en-US" sz="5000" b="1" cap="all" dirty="0">
              <a:solidFill>
                <a:srgbClr val="FFFFFF"/>
              </a:solidFill>
            </a:endParaRPr>
          </a:p>
        </p:txBody>
      </p:sp>
      <p:pic>
        <p:nvPicPr>
          <p:cNvPr id="3" name="Picture 3" descr="A picture containing text&#10;&#10;Description automatically generated">
            <a:extLst>
              <a:ext uri="{FF2B5EF4-FFF2-40B4-BE49-F238E27FC236}">
                <a16:creationId xmlns:a16="http://schemas.microsoft.com/office/drawing/2014/main" id="{0B675493-3F99-91FD-1037-175072ABA298}"/>
              </a:ext>
            </a:extLst>
          </p:cNvPr>
          <p:cNvPicPr>
            <a:picLocks noChangeAspect="1"/>
          </p:cNvPicPr>
          <p:nvPr/>
        </p:nvPicPr>
        <p:blipFill>
          <a:blip r:embed="rId7"/>
          <a:stretch>
            <a:fillRect/>
          </a:stretch>
        </p:blipFill>
        <p:spPr>
          <a:xfrm>
            <a:off x="10276493" y="252110"/>
            <a:ext cx="1678063" cy="705303"/>
          </a:xfrm>
          <a:prstGeom prst="rect">
            <a:avLst/>
          </a:prstGeom>
        </p:spPr>
      </p:pic>
      <p:pic>
        <p:nvPicPr>
          <p:cNvPr id="6" name="Recorded Sound">
            <a:hlinkClick r:id="" action="ppaction://media"/>
            <a:extLst>
              <a:ext uri="{FF2B5EF4-FFF2-40B4-BE49-F238E27FC236}">
                <a16:creationId xmlns:a16="http://schemas.microsoft.com/office/drawing/2014/main" id="{B4BCA62A-6A0C-65A8-A5C3-AA37032BD5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17" name="Audio 16">
            <a:hlinkClick r:id="" action="ppaction://media"/>
            <a:extLst>
              <a:ext uri="{FF2B5EF4-FFF2-40B4-BE49-F238E27FC236}">
                <a16:creationId xmlns:a16="http://schemas.microsoft.com/office/drawing/2014/main" id="{602EEEBE-D5F0-CA2C-5533-BE147A88AD59}"/>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6250181"/>
      </p:ext>
    </p:extLst>
  </p:cSld>
  <p:clrMapOvr>
    <a:masterClrMapping/>
  </p:clrMapOvr>
  <mc:AlternateContent xmlns:mc="http://schemas.openxmlformats.org/markup-compatibility/2006" xmlns:p14="http://schemas.microsoft.com/office/powerpoint/2010/main">
    <mc:Choice Requires="p14">
      <p:transition spd="slow" p14:dur="7000" advTm="37597">
        <p14:reveal/>
      </p:transition>
    </mc:Choice>
    <mc:Fallback xmlns="">
      <p:transition spd="slow" advTm="37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2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8" objId="6"/>
        <p14:stopEvt time="6257"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ABDA-3A94-66E7-1420-CC414AA0FD26}"/>
              </a:ext>
            </a:extLst>
          </p:cNvPr>
          <p:cNvSpPr>
            <a:spLocks noGrp="1"/>
          </p:cNvSpPr>
          <p:nvPr>
            <p:ph type="title"/>
          </p:nvPr>
        </p:nvSpPr>
        <p:spPr>
          <a:xfrm>
            <a:off x="514048" y="609600"/>
            <a:ext cx="10968033" cy="1356360"/>
          </a:xfrm>
        </p:spPr>
        <p:txBody>
          <a:bodyPr>
            <a:normAutofit/>
          </a:bodyPr>
          <a:lstStyle/>
          <a:p>
            <a:r>
              <a:rPr lang="en-GB" sz="3600" b="1"/>
              <a:t>GP Referral to CPCS Implementers in Derbyshire</a:t>
            </a:r>
            <a:br>
              <a:rPr lang="en-GB" sz="3600" b="1"/>
            </a:br>
            <a:endParaRPr lang="en-GB" sz="3700" b="1"/>
          </a:p>
        </p:txBody>
      </p:sp>
      <p:sp>
        <p:nvSpPr>
          <p:cNvPr id="3" name="Content Placeholder 2">
            <a:extLst>
              <a:ext uri="{FF2B5EF4-FFF2-40B4-BE49-F238E27FC236}">
                <a16:creationId xmlns:a16="http://schemas.microsoft.com/office/drawing/2014/main" id="{EBBA804C-CDE6-278E-703F-954112D1F894}"/>
              </a:ext>
            </a:extLst>
          </p:cNvPr>
          <p:cNvSpPr>
            <a:spLocks noGrp="1"/>
          </p:cNvSpPr>
          <p:nvPr>
            <p:ph idx="1"/>
          </p:nvPr>
        </p:nvSpPr>
        <p:spPr>
          <a:xfrm>
            <a:off x="417287" y="2069495"/>
            <a:ext cx="6862708" cy="4074885"/>
          </a:xfrm>
        </p:spPr>
        <p:txBody>
          <a:bodyPr vert="horz" lIns="91440" tIns="45720" rIns="91440" bIns="45720" rtlCol="0" anchor="t">
            <a:noAutofit/>
          </a:bodyPr>
          <a:lstStyle/>
          <a:p>
            <a:pPr marL="45720" indent="0">
              <a:buNone/>
            </a:pPr>
            <a:r>
              <a:rPr lang="en-GB" sz="2400"/>
              <a:t>Chris Kerry – GP Referral to CPCS Implementation and Support Manager, Derbyshire LPC</a:t>
            </a:r>
            <a:endParaRPr lang="en-US" sz="2400"/>
          </a:p>
          <a:p>
            <a:pPr marL="45720" indent="0">
              <a:buNone/>
            </a:pPr>
            <a:r>
              <a:rPr lang="en-GB" sz="2400">
                <a:hlinkClick r:id="rId4"/>
              </a:rPr>
              <a:t>chriskerry@derbyshirelpc.co.uk</a:t>
            </a:r>
            <a:r>
              <a:rPr lang="en-GB" sz="2400"/>
              <a:t> / 07594 483364</a:t>
            </a:r>
          </a:p>
          <a:p>
            <a:pPr marL="45720" indent="0">
              <a:buNone/>
            </a:pPr>
            <a:endParaRPr lang="en-GB" sz="2400"/>
          </a:p>
          <a:p>
            <a:pPr marL="45720" indent="0">
              <a:buNone/>
            </a:pPr>
            <a:endParaRPr lang="en-GB" sz="2400"/>
          </a:p>
          <a:p>
            <a:pPr marL="45720" indent="0">
              <a:buNone/>
            </a:pPr>
            <a:r>
              <a:rPr lang="en-GB" sz="2400"/>
              <a:t>Giles Kingsley-Pallant - </a:t>
            </a:r>
            <a:r>
              <a:rPr lang="en-GB" sz="2400">
                <a:ea typeface="+mn-lt"/>
                <a:cs typeface="+mn-lt"/>
              </a:rPr>
              <a:t>GP Referral to CPCS Implementation Associate, PCC</a:t>
            </a:r>
            <a:endParaRPr lang="en-GB" sz="2400"/>
          </a:p>
          <a:p>
            <a:pPr marL="45720" indent="0">
              <a:buNone/>
            </a:pPr>
            <a:r>
              <a:rPr lang="en-GB" sz="2400">
                <a:hlinkClick r:id="rId5"/>
              </a:rPr>
              <a:t>giles</a:t>
            </a:r>
            <a:r>
              <a:rPr lang="en-GB" sz="2400">
                <a:ea typeface="+mn-lt"/>
                <a:cs typeface="+mn-lt"/>
                <a:hlinkClick r:id="rId5"/>
              </a:rPr>
              <a:t>.kingsley-pallant@pcc-cic.org.uk</a:t>
            </a:r>
            <a:r>
              <a:rPr lang="en-GB" sz="2400"/>
              <a:t> / </a:t>
            </a:r>
            <a:r>
              <a:rPr lang="en-GB" sz="2400">
                <a:ea typeface="+mn-lt"/>
                <a:cs typeface="+mn-lt"/>
              </a:rPr>
              <a:t>07939 279553</a:t>
            </a:r>
            <a:endParaRPr lang="en-GB"/>
          </a:p>
        </p:txBody>
      </p:sp>
      <p:sp>
        <p:nvSpPr>
          <p:cNvPr id="15" name="Rectangle 11">
            <a:extLst>
              <a:ext uri="{FF2B5EF4-FFF2-40B4-BE49-F238E27FC236}">
                <a16:creationId xmlns:a16="http://schemas.microsoft.com/office/drawing/2014/main" id="{86DF1FC6-C181-4F53-9438-D68048D74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71990"/>
            <a:ext cx="1911046" cy="1944581"/>
          </a:xfrm>
          <a:prstGeom prst="rect">
            <a:avLst/>
          </a:prstGeom>
          <a:solidFill>
            <a:srgbClr val="FFFFFF"/>
          </a:solidFill>
          <a:ln w="444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4" descr="Email outline">
            <a:extLst>
              <a:ext uri="{FF2B5EF4-FFF2-40B4-BE49-F238E27FC236}">
                <a16:creationId xmlns:a16="http://schemas.microsoft.com/office/drawing/2014/main" id="{3D610D18-BFD3-5332-43AD-1A2AC46BFB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9988" y="2205223"/>
            <a:ext cx="1659388" cy="1659388"/>
          </a:xfrm>
          <a:prstGeom prst="rect">
            <a:avLst/>
          </a:prstGeom>
        </p:spPr>
      </p:pic>
      <p:sp>
        <p:nvSpPr>
          <p:cNvPr id="17" name="Rectangle 13">
            <a:extLst>
              <a:ext uri="{FF2B5EF4-FFF2-40B4-BE49-F238E27FC236}">
                <a16:creationId xmlns:a16="http://schemas.microsoft.com/office/drawing/2014/main" id="{A9907A02-2DA0-4F32-9579-5A2AC697E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67356" y="2071990"/>
            <a:ext cx="1914725" cy="1944581"/>
          </a:xfrm>
          <a:prstGeom prst="rect">
            <a:avLst/>
          </a:prstGeom>
          <a:solidFill>
            <a:srgbClr val="FFFFFF"/>
          </a:solidFill>
          <a:ln w="444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5" descr="Telephone outline">
            <a:extLst>
              <a:ext uri="{FF2B5EF4-FFF2-40B4-BE49-F238E27FC236}">
                <a16:creationId xmlns:a16="http://schemas.microsoft.com/office/drawing/2014/main" id="{A591CCB7-75FA-7640-52A1-34BC80DA99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4684" y="2207911"/>
            <a:ext cx="1657637" cy="1657637"/>
          </a:xfrm>
          <a:prstGeom prst="rect">
            <a:avLst/>
          </a:prstGeom>
        </p:spPr>
      </p:pic>
      <p:sp>
        <p:nvSpPr>
          <p:cNvPr id="19" name="Rectangle 15">
            <a:extLst>
              <a:ext uri="{FF2B5EF4-FFF2-40B4-BE49-F238E27FC236}">
                <a16:creationId xmlns:a16="http://schemas.microsoft.com/office/drawing/2014/main" id="{C3788D1F-1B8C-4AED-91EA-3D1643B2D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137119"/>
            <a:ext cx="1911046" cy="2007648"/>
          </a:xfrm>
          <a:prstGeom prst="rect">
            <a:avLst/>
          </a:prstGeom>
          <a:solidFill>
            <a:srgbClr val="FFFFFF"/>
          </a:solidFill>
          <a:ln w="444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Email outline">
            <a:extLst>
              <a:ext uri="{FF2B5EF4-FFF2-40B4-BE49-F238E27FC236}">
                <a16:creationId xmlns:a16="http://schemas.microsoft.com/office/drawing/2014/main" id="{925D40FD-44F0-2DB0-09C9-25B84B670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9988" y="4311249"/>
            <a:ext cx="1659388" cy="1659388"/>
          </a:xfrm>
          <a:prstGeom prst="rect">
            <a:avLst/>
          </a:prstGeom>
        </p:spPr>
      </p:pic>
      <p:sp>
        <p:nvSpPr>
          <p:cNvPr id="21" name="Rectangle 17">
            <a:extLst>
              <a:ext uri="{FF2B5EF4-FFF2-40B4-BE49-F238E27FC236}">
                <a16:creationId xmlns:a16="http://schemas.microsoft.com/office/drawing/2014/main" id="{A10AD12F-C0F0-4CD2-9DCF-827A859CC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1035" y="4137119"/>
            <a:ext cx="1911046" cy="2007648"/>
          </a:xfrm>
          <a:prstGeom prst="rect">
            <a:avLst/>
          </a:prstGeom>
          <a:solidFill>
            <a:srgbClr val="FFFFFF"/>
          </a:solidFill>
          <a:ln w="444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Telephone outline">
            <a:extLst>
              <a:ext uri="{FF2B5EF4-FFF2-40B4-BE49-F238E27FC236}">
                <a16:creationId xmlns:a16="http://schemas.microsoft.com/office/drawing/2014/main" id="{7C4CEF5D-721C-84D6-7EB3-E9FDFAFE84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6368" y="4311249"/>
            <a:ext cx="1659388" cy="1659388"/>
          </a:xfrm>
          <a:prstGeom prst="rect">
            <a:avLst/>
          </a:prstGeom>
        </p:spPr>
      </p:pic>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F8E9A342-B149-E864-084C-88D5CED7607F}"/>
                  </a:ext>
                </a:extLst>
              </p14:cNvPr>
              <p14:cNvContentPartPr/>
              <p14:nvPr/>
            </p14:nvContentPartPr>
            <p14:xfrm>
              <a:off x="10909905" y="3640666"/>
              <a:ext cx="19050" cy="19050"/>
            </p14:xfrm>
          </p:contentPart>
        </mc:Choice>
        <mc:Fallback xmlns="">
          <p:pic>
            <p:nvPicPr>
              <p:cNvPr id="23" name="Ink 22">
                <a:extLst>
                  <a:ext uri="{FF2B5EF4-FFF2-40B4-BE49-F238E27FC236}">
                    <a16:creationId xmlns:a16="http://schemas.microsoft.com/office/drawing/2014/main" id="{F8E9A342-B149-E864-084C-88D5CED7607F}"/>
                  </a:ext>
                </a:extLst>
              </p:cNvPr>
              <p:cNvPicPr/>
              <p:nvPr/>
            </p:nvPicPr>
            <p:blipFill>
              <a:blip r:embed="rId11"/>
              <a:stretch>
                <a:fillRect/>
              </a:stretch>
            </p:blipFill>
            <p:spPr>
              <a:xfrm>
                <a:off x="9957405" y="2688166"/>
                <a:ext cx="1905000" cy="1905000"/>
              </a:xfrm>
              <a:prstGeom prst="rect">
                <a:avLst/>
              </a:prstGeom>
            </p:spPr>
          </p:pic>
        </mc:Fallback>
      </mc:AlternateContent>
      <p:pic>
        <p:nvPicPr>
          <p:cNvPr id="9" name="Picture 3" descr="A picture containing text&#10;&#10;Description automatically generated">
            <a:extLst>
              <a:ext uri="{FF2B5EF4-FFF2-40B4-BE49-F238E27FC236}">
                <a16:creationId xmlns:a16="http://schemas.microsoft.com/office/drawing/2014/main" id="{A564E5CF-43BD-8878-F632-2B710FA7DA1F}"/>
              </a:ext>
            </a:extLst>
          </p:cNvPr>
          <p:cNvPicPr>
            <a:picLocks noChangeAspect="1"/>
          </p:cNvPicPr>
          <p:nvPr/>
        </p:nvPicPr>
        <p:blipFill>
          <a:blip r:embed="rId12"/>
          <a:stretch>
            <a:fillRect/>
          </a:stretch>
        </p:blipFill>
        <p:spPr>
          <a:xfrm>
            <a:off x="10167636" y="264205"/>
            <a:ext cx="1678063" cy="705303"/>
          </a:xfrm>
          <a:prstGeom prst="rect">
            <a:avLst/>
          </a:prstGeom>
        </p:spPr>
      </p:pic>
      <p:pic>
        <p:nvPicPr>
          <p:cNvPr id="30" name="Audio 29">
            <a:hlinkClick r:id="" action="ppaction://media"/>
            <a:extLst>
              <a:ext uri="{FF2B5EF4-FFF2-40B4-BE49-F238E27FC236}">
                <a16:creationId xmlns:a16="http://schemas.microsoft.com/office/drawing/2014/main" id="{131DF6A8-69C4-3293-50FA-D45739282BA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2387832"/>
      </p:ext>
    </p:extLst>
  </p:cSld>
  <p:clrMapOvr>
    <a:masterClrMapping/>
  </p:clrMapOvr>
  <mc:AlternateContent xmlns:mc="http://schemas.openxmlformats.org/markup-compatibility/2006" xmlns:p14="http://schemas.microsoft.com/office/powerpoint/2010/main">
    <mc:Choice Requires="p14">
      <p:transition spd="slow" p14:dur="2000" advTm="129617"/>
    </mc:Choice>
    <mc:Fallback xmlns="">
      <p:transition spd="slow" advTm="12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5B4B-57BD-F74C-687B-3F17ED0B7E54}"/>
              </a:ext>
            </a:extLst>
          </p:cNvPr>
          <p:cNvSpPr>
            <a:spLocks noGrp="1"/>
          </p:cNvSpPr>
          <p:nvPr>
            <p:ph type="title"/>
          </p:nvPr>
        </p:nvSpPr>
        <p:spPr>
          <a:xfrm>
            <a:off x="501953" y="597505"/>
            <a:ext cx="10734281" cy="1356360"/>
          </a:xfrm>
        </p:spPr>
        <p:txBody>
          <a:bodyPr>
            <a:normAutofit/>
          </a:bodyPr>
          <a:lstStyle/>
          <a:p>
            <a:r>
              <a:rPr lang="en-GB" sz="3400" b="1"/>
              <a:t>Number of GP Practices that have implemented GP Referrals to CPCS</a:t>
            </a:r>
            <a:endParaRPr lang="en-US" sz="3400" b="1"/>
          </a:p>
        </p:txBody>
      </p:sp>
      <p:graphicFrame>
        <p:nvGraphicFramePr>
          <p:cNvPr id="6" name="Chart 5">
            <a:extLst>
              <a:ext uri="{FF2B5EF4-FFF2-40B4-BE49-F238E27FC236}">
                <a16:creationId xmlns:a16="http://schemas.microsoft.com/office/drawing/2014/main" id="{D69A99CE-F3E4-3A6A-734D-03A99C8A5C68}"/>
              </a:ext>
              <a:ext uri="{147F2762-F138-4A5C-976F-8EAC2B608ADB}">
                <a16:predDERef xmlns:a16="http://schemas.microsoft.com/office/drawing/2014/main" pred="{66325186-CF35-B1E0-85AE-8CACB97686B2}"/>
              </a:ext>
            </a:extLst>
          </p:cNvPr>
          <p:cNvGraphicFramePr>
            <a:graphicFrameLocks/>
          </p:cNvGraphicFramePr>
          <p:nvPr>
            <p:extLst>
              <p:ext uri="{D42A27DB-BD31-4B8C-83A1-F6EECF244321}">
                <p14:modId xmlns:p14="http://schemas.microsoft.com/office/powerpoint/2010/main" val="985104057"/>
              </p:ext>
            </p:extLst>
          </p:nvPr>
        </p:nvGraphicFramePr>
        <p:xfrm>
          <a:off x="648381" y="1779814"/>
          <a:ext cx="10658475" cy="4803322"/>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A picture containing text&#10;&#10;Description automatically generated">
            <a:extLst>
              <a:ext uri="{FF2B5EF4-FFF2-40B4-BE49-F238E27FC236}">
                <a16:creationId xmlns:a16="http://schemas.microsoft.com/office/drawing/2014/main" id="{21A2E086-E1B5-A848-9402-383A562FE630}"/>
              </a:ext>
            </a:extLst>
          </p:cNvPr>
          <p:cNvPicPr>
            <a:picLocks noChangeAspect="1"/>
          </p:cNvPicPr>
          <p:nvPr/>
        </p:nvPicPr>
        <p:blipFill>
          <a:blip r:embed="rId5"/>
          <a:stretch>
            <a:fillRect/>
          </a:stretch>
        </p:blipFill>
        <p:spPr>
          <a:xfrm>
            <a:off x="10131350" y="457729"/>
            <a:ext cx="1678063" cy="705303"/>
          </a:xfrm>
          <a:prstGeom prst="rect">
            <a:avLst/>
          </a:prstGeom>
        </p:spPr>
      </p:pic>
      <p:pic>
        <p:nvPicPr>
          <p:cNvPr id="8" name="Audio 7">
            <a:hlinkClick r:id="" action="ppaction://media"/>
            <a:extLst>
              <a:ext uri="{FF2B5EF4-FFF2-40B4-BE49-F238E27FC236}">
                <a16:creationId xmlns:a16="http://schemas.microsoft.com/office/drawing/2014/main" id="{A32C1C96-F6EF-CCB8-8320-5BC686D4A1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1789078"/>
      </p:ext>
    </p:extLst>
  </p:cSld>
  <p:clrMapOvr>
    <a:masterClrMapping/>
  </p:clrMapOvr>
  <mc:AlternateContent xmlns:mc="http://schemas.openxmlformats.org/markup-compatibility/2006" xmlns:p14="http://schemas.microsoft.com/office/powerpoint/2010/main">
    <mc:Choice Requires="p14">
      <p:transition spd="slow" p14:dur="2000" advTm="57638"/>
    </mc:Choice>
    <mc:Fallback xmlns="">
      <p:transition spd="slow" advTm="57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5B4B-57BD-F74C-687B-3F17ED0B7E54}"/>
              </a:ext>
            </a:extLst>
          </p:cNvPr>
          <p:cNvSpPr>
            <a:spLocks noGrp="1"/>
          </p:cNvSpPr>
          <p:nvPr>
            <p:ph type="title"/>
          </p:nvPr>
        </p:nvSpPr>
        <p:spPr>
          <a:xfrm>
            <a:off x="731762" y="416076"/>
            <a:ext cx="10734281" cy="1356360"/>
          </a:xfrm>
        </p:spPr>
        <p:txBody>
          <a:bodyPr/>
          <a:lstStyle/>
          <a:p>
            <a:r>
              <a:rPr lang="en-GB" b="1"/>
              <a:t>Number of  GP Referrals to CPCS</a:t>
            </a:r>
            <a:endParaRPr lang="en-US" b="1"/>
          </a:p>
        </p:txBody>
      </p:sp>
      <p:graphicFrame>
        <p:nvGraphicFramePr>
          <p:cNvPr id="4" name="Chart 3">
            <a:extLst>
              <a:ext uri="{FF2B5EF4-FFF2-40B4-BE49-F238E27FC236}">
                <a16:creationId xmlns:a16="http://schemas.microsoft.com/office/drawing/2014/main" id="{E347D2C6-A4EA-7BF3-13CE-33A90B23C16A}"/>
              </a:ext>
            </a:extLst>
          </p:cNvPr>
          <p:cNvGraphicFramePr>
            <a:graphicFrameLocks/>
          </p:cNvGraphicFramePr>
          <p:nvPr>
            <p:extLst>
              <p:ext uri="{D42A27DB-BD31-4B8C-83A1-F6EECF244321}">
                <p14:modId xmlns:p14="http://schemas.microsoft.com/office/powerpoint/2010/main" val="4269157620"/>
              </p:ext>
            </p:extLst>
          </p:nvPr>
        </p:nvGraphicFramePr>
        <p:xfrm>
          <a:off x="1273327" y="1417487"/>
          <a:ext cx="9674677" cy="5153024"/>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3" descr="A picture containing text&#10;&#10;Description automatically generated">
            <a:extLst>
              <a:ext uri="{FF2B5EF4-FFF2-40B4-BE49-F238E27FC236}">
                <a16:creationId xmlns:a16="http://schemas.microsoft.com/office/drawing/2014/main" id="{8CDFA71D-F06A-41C0-94F8-DBBCE2A778A0}"/>
              </a:ext>
            </a:extLst>
          </p:cNvPr>
          <p:cNvPicPr>
            <a:picLocks noChangeAspect="1"/>
          </p:cNvPicPr>
          <p:nvPr/>
        </p:nvPicPr>
        <p:blipFill>
          <a:blip r:embed="rId5"/>
          <a:stretch>
            <a:fillRect/>
          </a:stretch>
        </p:blipFill>
        <p:spPr>
          <a:xfrm>
            <a:off x="10058779" y="397253"/>
            <a:ext cx="1678063" cy="705303"/>
          </a:xfrm>
          <a:prstGeom prst="rect">
            <a:avLst/>
          </a:prstGeom>
        </p:spPr>
      </p:pic>
      <p:pic>
        <p:nvPicPr>
          <p:cNvPr id="8" name="Audio 7">
            <a:hlinkClick r:id="" action="ppaction://media"/>
            <a:extLst>
              <a:ext uri="{FF2B5EF4-FFF2-40B4-BE49-F238E27FC236}">
                <a16:creationId xmlns:a16="http://schemas.microsoft.com/office/drawing/2014/main" id="{24CB5470-3B66-A41E-6C4A-9C1DD9F475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1285300"/>
      </p:ext>
    </p:extLst>
  </p:cSld>
  <p:clrMapOvr>
    <a:masterClrMapping/>
  </p:clrMapOvr>
  <mc:AlternateContent xmlns:mc="http://schemas.openxmlformats.org/markup-compatibility/2006" xmlns:p14="http://schemas.microsoft.com/office/powerpoint/2010/main">
    <mc:Choice Requires="p14">
      <p:transition spd="slow" p14:dur="2000" advTm="76812"/>
    </mc:Choice>
    <mc:Fallback xmlns="">
      <p:transition spd="slow" advTm="7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53ED6E9-4221-AF75-A84D-A7256002BD16}"/>
              </a:ext>
            </a:extLst>
          </p:cNvPr>
          <p:cNvSpPr>
            <a:spLocks noGrp="1"/>
          </p:cNvSpPr>
          <p:nvPr>
            <p:ph type="title"/>
          </p:nvPr>
        </p:nvSpPr>
        <p:spPr>
          <a:xfrm>
            <a:off x="441009" y="873457"/>
            <a:ext cx="3273042" cy="5222543"/>
          </a:xfrm>
        </p:spPr>
        <p:txBody>
          <a:bodyPr>
            <a:normAutofit/>
          </a:bodyPr>
          <a:lstStyle/>
          <a:p>
            <a:r>
              <a:rPr lang="en-GB" sz="2800">
                <a:solidFill>
                  <a:srgbClr val="FFFFFF"/>
                </a:solidFill>
              </a:rPr>
              <a:t>How are GP referrals to CPCS made?</a:t>
            </a:r>
          </a:p>
        </p:txBody>
      </p:sp>
      <p:sp>
        <p:nvSpPr>
          <p:cNvPr id="3" name="Content Placeholder 2">
            <a:extLst>
              <a:ext uri="{FF2B5EF4-FFF2-40B4-BE49-F238E27FC236}">
                <a16:creationId xmlns:a16="http://schemas.microsoft.com/office/drawing/2014/main" id="{AD0CD15C-92CD-66B4-7BA4-2C747C2D7E26}"/>
              </a:ext>
            </a:extLst>
          </p:cNvPr>
          <p:cNvSpPr>
            <a:spLocks noGrp="1"/>
          </p:cNvSpPr>
          <p:nvPr>
            <p:ph idx="1"/>
          </p:nvPr>
        </p:nvSpPr>
        <p:spPr>
          <a:xfrm>
            <a:off x="4271181" y="9857"/>
            <a:ext cx="7671790" cy="6771943"/>
          </a:xfrm>
        </p:spPr>
        <p:txBody>
          <a:bodyPr vert="horz" lIns="91440" tIns="45720" rIns="91440" bIns="45720" rtlCol="0" anchor="ctr">
            <a:noAutofit/>
          </a:bodyPr>
          <a:lstStyle/>
          <a:p>
            <a:pPr marL="45720" indent="0">
              <a:buNone/>
            </a:pPr>
            <a:endParaRPr lang="en-GB" sz="2400">
              <a:solidFill>
                <a:schemeClr val="tx1"/>
              </a:solidFill>
              <a:ea typeface="+mn-lt"/>
              <a:cs typeface="+mn-lt"/>
            </a:endParaRPr>
          </a:p>
          <a:p>
            <a:pPr marL="45720" indent="0">
              <a:buNone/>
            </a:pPr>
            <a:r>
              <a:rPr lang="en-GB" sz="2400">
                <a:solidFill>
                  <a:schemeClr val="tx1"/>
                </a:solidFill>
                <a:ea typeface="+mn-lt"/>
                <a:cs typeface="+mn-lt"/>
              </a:rPr>
              <a:t>GP referrals to CPCS will  come into your pharmacy by different methods depending on the pathway used by the GP practice.</a:t>
            </a:r>
            <a:endParaRPr lang="en-US" sz="2400">
              <a:solidFill>
                <a:schemeClr val="tx1"/>
              </a:solidFill>
            </a:endParaRPr>
          </a:p>
          <a:p>
            <a:r>
              <a:rPr lang="en-GB" sz="2400" b="1">
                <a:solidFill>
                  <a:schemeClr val="tx1"/>
                </a:solidFill>
                <a:ea typeface="+mn-lt"/>
                <a:cs typeface="+mn-lt"/>
              </a:rPr>
              <a:t>EMIS Practices </a:t>
            </a:r>
            <a:r>
              <a:rPr lang="en-GB" sz="2400">
                <a:solidFill>
                  <a:schemeClr val="tx1"/>
                </a:solidFill>
                <a:ea typeface="+mn-lt"/>
                <a:cs typeface="+mn-lt"/>
              </a:rPr>
              <a:t>– will send referrals to you via their EMIS system which means they will come into </a:t>
            </a:r>
            <a:r>
              <a:rPr lang="en-GB" sz="2400" err="1">
                <a:solidFill>
                  <a:schemeClr val="tx1"/>
                </a:solidFill>
                <a:ea typeface="+mn-lt"/>
                <a:cs typeface="+mn-lt"/>
              </a:rPr>
              <a:t>PharmOutcomes</a:t>
            </a:r>
            <a:r>
              <a:rPr lang="en-GB" sz="2400">
                <a:solidFill>
                  <a:schemeClr val="tx1"/>
                </a:solidFill>
                <a:ea typeface="+mn-lt"/>
                <a:cs typeface="+mn-lt"/>
              </a:rPr>
              <a:t>, so will look the same as if they had been sent to you by NHS 111.  </a:t>
            </a:r>
          </a:p>
          <a:p>
            <a:r>
              <a:rPr lang="en-GB" sz="2400" b="1" err="1">
                <a:solidFill>
                  <a:schemeClr val="tx1"/>
                </a:solidFill>
                <a:ea typeface="+mn-lt"/>
                <a:cs typeface="+mn-lt"/>
              </a:rPr>
              <a:t>SystmOne</a:t>
            </a:r>
            <a:r>
              <a:rPr lang="en-GB" sz="2400" b="1">
                <a:solidFill>
                  <a:schemeClr val="tx1"/>
                </a:solidFill>
                <a:ea typeface="+mn-lt"/>
                <a:cs typeface="+mn-lt"/>
              </a:rPr>
              <a:t> Practices</a:t>
            </a:r>
            <a:r>
              <a:rPr lang="en-GB" sz="2400">
                <a:solidFill>
                  <a:schemeClr val="tx1"/>
                </a:solidFill>
                <a:ea typeface="+mn-lt"/>
                <a:cs typeface="+mn-lt"/>
              </a:rPr>
              <a:t> – will send referrals to you either via </a:t>
            </a:r>
            <a:r>
              <a:rPr lang="en-GB" sz="2400" err="1">
                <a:solidFill>
                  <a:schemeClr val="tx1"/>
                </a:solidFill>
                <a:ea typeface="+mn-lt"/>
                <a:cs typeface="+mn-lt"/>
              </a:rPr>
              <a:t>PharmRefer</a:t>
            </a:r>
            <a:r>
              <a:rPr lang="en-GB" sz="2400">
                <a:solidFill>
                  <a:schemeClr val="tx1"/>
                </a:solidFill>
                <a:ea typeface="+mn-lt"/>
                <a:cs typeface="+mn-lt"/>
              </a:rPr>
              <a:t> which means they will come into </a:t>
            </a:r>
            <a:r>
              <a:rPr lang="en-GB" sz="2400" err="1">
                <a:solidFill>
                  <a:schemeClr val="tx1"/>
                </a:solidFill>
                <a:ea typeface="+mn-lt"/>
                <a:cs typeface="+mn-lt"/>
              </a:rPr>
              <a:t>PharmOutcomes</a:t>
            </a:r>
            <a:r>
              <a:rPr lang="en-GB" sz="2400">
                <a:solidFill>
                  <a:schemeClr val="tx1"/>
                </a:solidFill>
                <a:ea typeface="+mn-lt"/>
                <a:cs typeface="+mn-lt"/>
              </a:rPr>
              <a:t>, so will look the same as if they had been sent to you by NHS 111 or they will send referrals by secure email and  they will come into your pharmacy NHS mail inbox.  </a:t>
            </a:r>
            <a:endParaRPr lang="en-GB" sz="2400">
              <a:solidFill>
                <a:schemeClr val="tx1"/>
              </a:solidFill>
            </a:endParaRPr>
          </a:p>
          <a:p>
            <a:pPr marL="45720" indent="0">
              <a:buNone/>
            </a:pPr>
            <a:r>
              <a:rPr lang="en-GB" sz="2400">
                <a:solidFill>
                  <a:schemeClr val="tx1"/>
                </a:solidFill>
                <a:ea typeface="+mn-lt"/>
                <a:cs typeface="+mn-lt"/>
              </a:rPr>
              <a:t>You may find it helpful to see how the referrals are made by watching the training videos, which are available via a link on the next slide. The videos are short, both are less than 6 minutes long and are available via a link on the next slide.</a:t>
            </a:r>
          </a:p>
          <a:p>
            <a:endParaRPr lang="en-GB" sz="1900">
              <a:solidFill>
                <a:schemeClr val="tx1"/>
              </a:solidFill>
            </a:endParaRPr>
          </a:p>
        </p:txBody>
      </p:sp>
      <p:pic>
        <p:nvPicPr>
          <p:cNvPr id="9" name="Audio 8">
            <a:hlinkClick r:id="" action="ppaction://media"/>
            <a:extLst>
              <a:ext uri="{FF2B5EF4-FFF2-40B4-BE49-F238E27FC236}">
                <a16:creationId xmlns:a16="http://schemas.microsoft.com/office/drawing/2014/main" id="{FA2D5FE7-33B0-EB41-CB6C-2F5B71BE23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76507245"/>
      </p:ext>
    </p:extLst>
  </p:cSld>
  <p:clrMapOvr>
    <a:masterClrMapping/>
  </p:clrMapOvr>
  <mc:AlternateContent xmlns:mc="http://schemas.openxmlformats.org/markup-compatibility/2006" xmlns:p14="http://schemas.microsoft.com/office/powerpoint/2010/main">
    <mc:Choice Requires="p14">
      <p:transition spd="slow" p14:dur="2000" advTm="151952"/>
    </mc:Choice>
    <mc:Fallback xmlns="">
      <p:transition spd="slow" advTm="15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824F2A-D565-1E45-2088-3EF26477A2C0}"/>
              </a:ext>
            </a:extLst>
          </p:cNvPr>
          <p:cNvSpPr>
            <a:spLocks noGrp="1"/>
          </p:cNvSpPr>
          <p:nvPr>
            <p:ph type="title"/>
          </p:nvPr>
        </p:nvSpPr>
        <p:spPr>
          <a:xfrm>
            <a:off x="1143000" y="609600"/>
            <a:ext cx="9875520" cy="1356360"/>
          </a:xfrm>
        </p:spPr>
        <p:txBody>
          <a:bodyPr>
            <a:normAutofit/>
          </a:bodyPr>
          <a:lstStyle/>
          <a:p>
            <a:r>
              <a:rPr lang="en-GB" b="1"/>
              <a:t>CPCS Resources</a:t>
            </a:r>
            <a:endParaRPr lang="en-US"/>
          </a:p>
        </p:txBody>
      </p:sp>
      <p:pic>
        <p:nvPicPr>
          <p:cNvPr id="5" name="Picture 3" descr="A picture containing text&#10;&#10;Description automatically generated">
            <a:extLst>
              <a:ext uri="{FF2B5EF4-FFF2-40B4-BE49-F238E27FC236}">
                <a16:creationId xmlns:a16="http://schemas.microsoft.com/office/drawing/2014/main" id="{FBB81D4B-7246-32F6-9597-6DAAABC3683E}"/>
              </a:ext>
            </a:extLst>
          </p:cNvPr>
          <p:cNvPicPr>
            <a:picLocks noChangeAspect="1"/>
          </p:cNvPicPr>
          <p:nvPr/>
        </p:nvPicPr>
        <p:blipFill>
          <a:blip r:embed="rId4"/>
          <a:stretch>
            <a:fillRect/>
          </a:stretch>
        </p:blipFill>
        <p:spPr>
          <a:xfrm>
            <a:off x="10046683" y="397253"/>
            <a:ext cx="1678063" cy="705303"/>
          </a:xfrm>
          <a:prstGeom prst="rect">
            <a:avLst/>
          </a:prstGeom>
        </p:spPr>
      </p:pic>
      <p:graphicFrame>
        <p:nvGraphicFramePr>
          <p:cNvPr id="21" name="Content Placeholder 2">
            <a:extLst>
              <a:ext uri="{FF2B5EF4-FFF2-40B4-BE49-F238E27FC236}">
                <a16:creationId xmlns:a16="http://schemas.microsoft.com/office/drawing/2014/main" id="{5A82A281-8B69-5190-CA6C-3C26A1DB1821}"/>
              </a:ext>
            </a:extLst>
          </p:cNvPr>
          <p:cNvGraphicFramePr>
            <a:graphicFrameLocks noGrp="1"/>
          </p:cNvGraphicFramePr>
          <p:nvPr>
            <p:ph idx="1"/>
            <p:extLst>
              <p:ext uri="{D42A27DB-BD31-4B8C-83A1-F6EECF244321}">
                <p14:modId xmlns:p14="http://schemas.microsoft.com/office/powerpoint/2010/main" val="1361546371"/>
              </p:ext>
            </p:extLst>
          </p:nvPr>
        </p:nvGraphicFramePr>
        <p:xfrm>
          <a:off x="659191" y="1351643"/>
          <a:ext cx="11212418" cy="5179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9A37F252-7059-4D75-F4CC-A2177197BBE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13260"/>
      </p:ext>
    </p:extLst>
  </p:cSld>
  <p:clrMapOvr>
    <a:masterClrMapping/>
  </p:clrMapOvr>
  <mc:AlternateContent xmlns:mc="http://schemas.openxmlformats.org/markup-compatibility/2006" xmlns:p14="http://schemas.microsoft.com/office/powerpoint/2010/main">
    <mc:Choice Requires="p14">
      <p:transition spd="slow" p14:dur="2000" advTm="12781"/>
    </mc:Choice>
    <mc:Fallback xmlns="">
      <p:transition spd="slow" advTm="1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824F2A-D565-1E45-2088-3EF26477A2C0}"/>
              </a:ext>
            </a:extLst>
          </p:cNvPr>
          <p:cNvSpPr>
            <a:spLocks noGrp="1"/>
          </p:cNvSpPr>
          <p:nvPr>
            <p:ph type="title"/>
          </p:nvPr>
        </p:nvSpPr>
        <p:spPr>
          <a:xfrm>
            <a:off x="1143000" y="609600"/>
            <a:ext cx="9875520" cy="1356360"/>
          </a:xfrm>
        </p:spPr>
        <p:txBody>
          <a:bodyPr>
            <a:normAutofit/>
          </a:bodyPr>
          <a:lstStyle/>
          <a:p>
            <a:r>
              <a:rPr lang="en-GB" b="1"/>
              <a:t>CPCS Resources</a:t>
            </a:r>
            <a:endParaRPr lang="en-US"/>
          </a:p>
        </p:txBody>
      </p:sp>
      <p:pic>
        <p:nvPicPr>
          <p:cNvPr id="5" name="Picture 3" descr="A picture containing text&#10;&#10;Description automatically generated">
            <a:extLst>
              <a:ext uri="{FF2B5EF4-FFF2-40B4-BE49-F238E27FC236}">
                <a16:creationId xmlns:a16="http://schemas.microsoft.com/office/drawing/2014/main" id="{FBB81D4B-7246-32F6-9597-6DAAABC3683E}"/>
              </a:ext>
            </a:extLst>
          </p:cNvPr>
          <p:cNvPicPr>
            <a:picLocks noChangeAspect="1"/>
          </p:cNvPicPr>
          <p:nvPr/>
        </p:nvPicPr>
        <p:blipFill>
          <a:blip r:embed="rId4"/>
          <a:stretch>
            <a:fillRect/>
          </a:stretch>
        </p:blipFill>
        <p:spPr>
          <a:xfrm>
            <a:off x="10046683" y="397253"/>
            <a:ext cx="1678063" cy="705303"/>
          </a:xfrm>
          <a:prstGeom prst="rect">
            <a:avLst/>
          </a:prstGeom>
        </p:spPr>
      </p:pic>
      <p:graphicFrame>
        <p:nvGraphicFramePr>
          <p:cNvPr id="21" name="Content Placeholder 2">
            <a:extLst>
              <a:ext uri="{FF2B5EF4-FFF2-40B4-BE49-F238E27FC236}">
                <a16:creationId xmlns:a16="http://schemas.microsoft.com/office/drawing/2014/main" id="{5A82A281-8B69-5190-CA6C-3C26A1DB1821}"/>
              </a:ext>
            </a:extLst>
          </p:cNvPr>
          <p:cNvGraphicFramePr>
            <a:graphicFrameLocks noGrp="1"/>
          </p:cNvGraphicFramePr>
          <p:nvPr>
            <p:ph idx="1"/>
            <p:extLst>
              <p:ext uri="{D42A27DB-BD31-4B8C-83A1-F6EECF244321}">
                <p14:modId xmlns:p14="http://schemas.microsoft.com/office/powerpoint/2010/main" val="2415067485"/>
              </p:ext>
            </p:extLst>
          </p:nvPr>
        </p:nvGraphicFramePr>
        <p:xfrm>
          <a:off x="792238" y="1714500"/>
          <a:ext cx="10571371" cy="4381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33E23C3A-6B0A-2F3A-10B2-3DD83E11ED9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2549096"/>
      </p:ext>
    </p:extLst>
  </p:cSld>
  <p:clrMapOvr>
    <a:masterClrMapping/>
  </p:clrMapOvr>
  <mc:AlternateContent xmlns:mc="http://schemas.openxmlformats.org/markup-compatibility/2006" xmlns:p14="http://schemas.microsoft.com/office/powerpoint/2010/main">
    <mc:Choice Requires="p14">
      <p:transition spd="slow" p14:dur="2000" advTm="14776"/>
    </mc:Choice>
    <mc:Fallback xmlns="">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2" name="Straight Connector 51">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stone footpath on the grassy field against the sky">
            <a:extLst>
              <a:ext uri="{FF2B5EF4-FFF2-40B4-BE49-F238E27FC236}">
                <a16:creationId xmlns:a16="http://schemas.microsoft.com/office/drawing/2014/main" id="{C4E9AE16-27D2-6F05-A1F2-1EE40E2C430F}"/>
              </a:ext>
            </a:extLst>
          </p:cNvPr>
          <p:cNvPicPr>
            <a:picLocks noChangeAspect="1"/>
          </p:cNvPicPr>
          <p:nvPr/>
        </p:nvPicPr>
        <p:blipFill rotWithShape="1">
          <a:blip r:embed="rId4">
            <a:duotone>
              <a:schemeClr val="accent1">
                <a:shade val="45000"/>
                <a:satMod val="135000"/>
              </a:schemeClr>
              <a:prstClr val="white"/>
            </a:duotone>
            <a:alphaModFix amt="60000"/>
          </a:blip>
          <a:srcRect t="14545" b="10455"/>
          <a:stretch/>
        </p:blipFill>
        <p:spPr>
          <a:xfrm>
            <a:off x="20" y="-1"/>
            <a:ext cx="12191980" cy="6858001"/>
          </a:xfrm>
          <a:prstGeom prst="rect">
            <a:avLst/>
          </a:prstGeom>
        </p:spPr>
      </p:pic>
      <p:cxnSp>
        <p:nvCxnSpPr>
          <p:cNvPr id="56" name="Straight Connector 55">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D26CFB-5D01-981D-45C8-D501F627EFD4}"/>
              </a:ext>
            </a:extLst>
          </p:cNvPr>
          <p:cNvSpPr>
            <a:spLocks noGrp="1"/>
          </p:cNvSpPr>
          <p:nvPr>
            <p:ph type="title"/>
          </p:nvPr>
        </p:nvSpPr>
        <p:spPr>
          <a:xfrm>
            <a:off x="1109980" y="1987813"/>
            <a:ext cx="9966960" cy="2893883"/>
          </a:xfrm>
        </p:spPr>
        <p:txBody>
          <a:bodyPr vert="horz" lIns="91440" tIns="45720" rIns="91440" bIns="45720" rtlCol="0" anchor="b">
            <a:normAutofit fontScale="90000"/>
          </a:bodyPr>
          <a:lstStyle/>
          <a:p>
            <a:pPr algn="ctr">
              <a:lnSpc>
                <a:spcPct val="85000"/>
              </a:lnSpc>
            </a:pPr>
            <a:br>
              <a:rPr lang="en-US" sz="5000" b="1" cap="all"/>
            </a:br>
            <a:br>
              <a:rPr lang="en-US" sz="5000" b="1" cap="all"/>
            </a:br>
            <a:r>
              <a:rPr lang="en-US" sz="5000" b="1" cap="all">
                <a:solidFill>
                  <a:srgbClr val="FFFFFF"/>
                </a:solidFill>
              </a:rPr>
              <a:t> </a:t>
            </a:r>
            <a:br>
              <a:rPr lang="en-US" sz="5000" b="1" cap="all">
                <a:solidFill>
                  <a:srgbClr val="FFFFFF"/>
                </a:solidFill>
              </a:rPr>
            </a:br>
            <a:br>
              <a:rPr lang="en-US" sz="5000" b="1" cap="all"/>
            </a:br>
            <a:br>
              <a:rPr lang="en-US" sz="5000" b="1" cap="all"/>
            </a:br>
            <a:br>
              <a:rPr lang="en-US" sz="5000" b="1" cap="all"/>
            </a:br>
            <a:endParaRPr lang="en-US" sz="5000" b="1" cap="all">
              <a:solidFill>
                <a:srgbClr val="FFFFFF"/>
              </a:solidFill>
            </a:endParaRPr>
          </a:p>
        </p:txBody>
      </p:sp>
      <p:sp>
        <p:nvSpPr>
          <p:cNvPr id="7" name="Title 1">
            <a:extLst>
              <a:ext uri="{FF2B5EF4-FFF2-40B4-BE49-F238E27FC236}">
                <a16:creationId xmlns:a16="http://schemas.microsoft.com/office/drawing/2014/main" id="{1E3B3B35-6C6C-5A0B-C878-0030213E27DC}"/>
              </a:ext>
            </a:extLst>
          </p:cNvPr>
          <p:cNvSpPr txBox="1">
            <a:spLocks/>
          </p:cNvSpPr>
          <p:nvPr/>
        </p:nvSpPr>
        <p:spPr>
          <a:xfrm>
            <a:off x="731762" y="609600"/>
            <a:ext cx="1073428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GB" sz="3600" b="1">
              <a:solidFill>
                <a:schemeClr val="bg1"/>
              </a:solidFill>
            </a:endParaRPr>
          </a:p>
        </p:txBody>
      </p:sp>
      <p:sp>
        <p:nvSpPr>
          <p:cNvPr id="3" name="Title 1">
            <a:extLst>
              <a:ext uri="{FF2B5EF4-FFF2-40B4-BE49-F238E27FC236}">
                <a16:creationId xmlns:a16="http://schemas.microsoft.com/office/drawing/2014/main" id="{6EB4A00A-FB52-C889-E609-BAD85F7C02A3}"/>
              </a:ext>
            </a:extLst>
          </p:cNvPr>
          <p:cNvSpPr>
            <a:spLocks noGrp="1"/>
          </p:cNvSpPr>
          <p:nvPr/>
        </p:nvSpPr>
        <p:spPr>
          <a:xfrm>
            <a:off x="828524" y="3935791"/>
            <a:ext cx="10734281" cy="2299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GB" sz="3200" b="1">
                <a:solidFill>
                  <a:schemeClr val="bg1"/>
                </a:solidFill>
              </a:rPr>
              <a:t>Slide set by Chris Kerry – September 2022</a:t>
            </a:r>
          </a:p>
          <a:p>
            <a:pPr algn="ctr"/>
            <a:endParaRPr lang="en-GB" sz="3200" b="1">
              <a:solidFill>
                <a:schemeClr val="bg1"/>
              </a:solidFill>
            </a:endParaRPr>
          </a:p>
          <a:p>
            <a:pPr algn="ctr"/>
            <a:r>
              <a:rPr lang="en-GB" sz="3200" b="1">
                <a:solidFill>
                  <a:schemeClr val="bg1"/>
                </a:solidFill>
              </a:rPr>
              <a:t>If you would like to give feedback or request further local CPCS information please email chriskerry@derbyshirelpc.co.uk</a:t>
            </a:r>
          </a:p>
        </p:txBody>
      </p:sp>
      <p:pic>
        <p:nvPicPr>
          <p:cNvPr id="10" name="Audio 9">
            <a:hlinkClick r:id="" action="ppaction://media"/>
            <a:extLst>
              <a:ext uri="{FF2B5EF4-FFF2-40B4-BE49-F238E27FC236}">
                <a16:creationId xmlns:a16="http://schemas.microsoft.com/office/drawing/2014/main" id="{E7D29943-757F-EB80-3F87-6B32450B23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15721982"/>
      </p:ext>
    </p:extLst>
  </p:cSld>
  <p:clrMapOvr>
    <a:masterClrMapping/>
  </p:clrMapOvr>
  <mc:AlternateContent xmlns:mc="http://schemas.openxmlformats.org/markup-compatibility/2006" xmlns:p14="http://schemas.microsoft.com/office/powerpoint/2010/main">
    <mc:Choice Requires="p14">
      <p:transition spd="slow" p14:dur="2000" advTm="39362"/>
    </mc:Choice>
    <mc:Fallback xmlns="">
      <p:transition spd="slow" advTm="3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office theme</Template>
  <TotalTime>36</TotalTime>
  <Words>366</Words>
  <Application>Microsoft Office PowerPoint</Application>
  <PresentationFormat>Widescreen</PresentationFormat>
  <Paragraphs>26</Paragraphs>
  <Slides>8</Slides>
  <Notes>0</Notes>
  <HiddenSlides>0</HiddenSlides>
  <MMClips>9</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vt:i4>
      </vt:variant>
    </vt:vector>
  </HeadingPairs>
  <TitlesOfParts>
    <vt:vector size="10" baseType="lpstr">
      <vt:lpstr>Corbel</vt:lpstr>
      <vt:lpstr>Basis</vt:lpstr>
      <vt:lpstr>   NHS Community Pharmacy consultation service   – What's happening in Derbyshire (CITY &amp; COUNTY)?  </vt:lpstr>
      <vt:lpstr>GP Referral to CPCS Implementers in Derbyshire </vt:lpstr>
      <vt:lpstr>Number of GP Practices that have implemented GP Referrals to CPCS</vt:lpstr>
      <vt:lpstr>Number of  GP Referrals to CPCS</vt:lpstr>
      <vt:lpstr>How are GP referrals to CPCS made?</vt:lpstr>
      <vt:lpstr>CPCS Resources</vt:lpstr>
      <vt:lpstr>CPCS Resources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Tania</dc:creator>
  <cp:lastModifiedBy>Tania Cork</cp:lastModifiedBy>
  <cp:revision>2</cp:revision>
  <dcterms:created xsi:type="dcterms:W3CDTF">2022-08-24T11:58:39Z</dcterms:created>
  <dcterms:modified xsi:type="dcterms:W3CDTF">2022-10-25T13:36:18Z</dcterms:modified>
</cp:coreProperties>
</file>