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sldIdLst>
    <p:sldId id="1923" r:id="rId5"/>
    <p:sldId id="2145707281" r:id="rId6"/>
    <p:sldId id="214570729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80" y="1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548154-360F-48FE-82F0-A35B4CAD9DC2}" type="datetimeFigureOut">
              <a:rPr lang="en-GB" smtClean="0"/>
              <a:t>29/12/2023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2D93FF-53AC-468F-824A-3DB58A5D9A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68662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Standard title slide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4EC7EF-95E1-3D44-A982-BC7A3E9C617E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57560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Clr>
                <a:schemeClr val="dk1"/>
              </a:buClr>
              <a:buSzPts val="1100"/>
              <a:buNone/>
            </a:pPr>
            <a:r>
              <a:rPr lang="en-GB" sz="8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Plain slide with subhead and bullets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4EC7EF-95E1-3D44-A982-BC7A3E9C617E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41510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Clr>
                <a:schemeClr val="dk1"/>
              </a:buClr>
              <a:buSzPts val="1100"/>
              <a:buNone/>
            </a:pPr>
            <a:r>
              <a:rPr lang="en-GB" sz="8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Plain slide with subhead and bullets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4EC7EF-95E1-3D44-A982-BC7A3E9C617E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34800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4388CE-85EC-2211-4C40-365E413804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CABA0D-ABEA-E291-D7F7-D9BF493B21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DA8D64-7E00-BA9C-2ECA-8B9C7E113B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D2B32-5C58-446F-A69B-B855053CDC72}" type="datetimeFigureOut">
              <a:rPr lang="en-GB" smtClean="0"/>
              <a:t>29/12/2023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BD8A00-C312-6D5F-CA16-86F95CBA20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CFF4F6-D10F-1B16-64FA-55267F07D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9D936-89B2-4A1F-A4AA-40E95BA313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2923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2E67C5-2A09-5D71-E6D6-A60C5D94E3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76DCA1F-C6E2-E32C-CCE6-106867A341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11E2ED-E06E-BA57-6ED7-46E22C0417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D2B32-5C58-446F-A69B-B855053CDC72}" type="datetimeFigureOut">
              <a:rPr lang="en-GB" smtClean="0"/>
              <a:t>29/12/2023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EDD16A-8C19-EEBB-D196-0B70783A3B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5EDE18-E50C-3214-9E4C-E3CCCCE2FC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9D936-89B2-4A1F-A4AA-40E95BA313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7785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29B081D-5C83-C7D8-226E-3C8146741BB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CD8A8FE-4BF8-0731-8597-A19377F82A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BC7DD5-BCF6-DB24-6BA6-1B4E298737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D2B32-5C58-446F-A69B-B855053CDC72}" type="datetimeFigureOut">
              <a:rPr lang="en-GB" smtClean="0"/>
              <a:t>29/12/2023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77D725-452F-0956-45BD-A944BEA1D4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32C5CC-FE6E-39DE-9DBA-136591340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9D936-89B2-4A1F-A4AA-40E95BA313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67362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ront title slide">
    <p:bg>
      <p:bgPr>
        <a:solidFill>
          <a:srgbClr val="F6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Picture 30">
            <a:extLst>
              <a:ext uri="{FF2B5EF4-FFF2-40B4-BE49-F238E27FC236}">
                <a16:creationId xmlns:a16="http://schemas.microsoft.com/office/drawing/2014/main" id="{598E9D71-498A-0294-DB92-FA8A45963C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330720" y="-508517"/>
            <a:ext cx="11319578" cy="800566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CD054BE-B63C-B248-A010-D04767679CD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2000" y="1002268"/>
            <a:ext cx="4643853" cy="2507695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defRPr sz="5400" b="1" spc="-30" baseline="0">
                <a:solidFill>
                  <a:schemeClr val="tx1"/>
                </a:solidFill>
              </a:defRPr>
            </a:lvl1pPr>
          </a:lstStyle>
          <a:p>
            <a:r>
              <a:rPr lang="en-GB"/>
              <a:t>Presentation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EB3AB80-4EA2-FC4A-9654-92EF4DFF45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2000" y="3600000"/>
            <a:ext cx="7973051" cy="1024967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800">
                <a:solidFill>
                  <a:schemeClr val="accent6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80857E-40D1-074A-8CBC-E3E38E6957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3002280" cy="365125"/>
          </a:xfrm>
          <a:prstGeom prst="rect">
            <a:avLst/>
          </a:prstGeom>
        </p:spPr>
        <p:txBody>
          <a:bodyPr/>
          <a:lstStyle/>
          <a:p>
            <a:fld id="{B8B67EA4-DCE3-FB49-A794-A4595EF638BC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91DEB39-6B31-D948-AF21-75D8DF423B1B}"/>
              </a:ext>
            </a:extLst>
          </p:cNvPr>
          <p:cNvSpPr txBox="1"/>
          <p:nvPr userDrawn="1"/>
        </p:nvSpPr>
        <p:spPr>
          <a:xfrm>
            <a:off x="3225114" y="601774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78E63D1E-5669-124C-90CA-03B13A7D7AE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32000" y="5760000"/>
            <a:ext cx="6259513" cy="48895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>
                <a:solidFill>
                  <a:schemeClr val="accent6"/>
                </a:solidFill>
              </a:defRPr>
            </a:lvl1pPr>
            <a:lvl2pPr marL="357188" indent="0">
              <a:buNone/>
              <a:defRPr>
                <a:solidFill>
                  <a:schemeClr val="accent2"/>
                </a:solidFill>
              </a:defRPr>
            </a:lvl2pPr>
            <a:lvl3pPr marL="714375" indent="0">
              <a:buNone/>
              <a:defRPr>
                <a:solidFill>
                  <a:schemeClr val="accent2"/>
                </a:solidFill>
              </a:defRPr>
            </a:lvl3pPr>
            <a:lvl4pPr marL="1081087" indent="0">
              <a:buNone/>
              <a:defRPr>
                <a:solidFill>
                  <a:schemeClr val="accent2"/>
                </a:solidFill>
              </a:defRPr>
            </a:lvl4pPr>
            <a:lvl5pPr marL="1438275" indent="0">
              <a:buNone/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DF2A1D7-0D87-D844-942F-FEAD20579184}"/>
              </a:ext>
            </a:extLst>
          </p:cNvPr>
          <p:cNvSpPr txBox="1"/>
          <p:nvPr userDrawn="1"/>
        </p:nvSpPr>
        <p:spPr>
          <a:xfrm>
            <a:off x="9233452" y="54864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pic>
        <p:nvPicPr>
          <p:cNvPr id="9" name="Picture 8" descr="Logo&#10;&#10;Description automatically generated">
            <a:extLst>
              <a:ext uri="{FF2B5EF4-FFF2-40B4-BE49-F238E27FC236}">
                <a16:creationId xmlns:a16="http://schemas.microsoft.com/office/drawing/2014/main" id="{28D04FEF-6120-D9DF-6018-2393FD137B8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551045" y="364425"/>
            <a:ext cx="1208955" cy="97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32577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Heading, subhead, bullets one column">
    <p:bg>
      <p:bgPr>
        <a:solidFill>
          <a:srgbClr val="F6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000" y="2771999"/>
            <a:ext cx="11088000" cy="34560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None/>
              <a:defRPr sz="2200" b="0">
                <a:solidFill>
                  <a:schemeClr val="tx1"/>
                </a:solidFill>
              </a:defRPr>
            </a:lvl1pPr>
            <a:lvl2pPr>
              <a:buClr>
                <a:schemeClr val="tx1"/>
              </a:buClr>
              <a:defRPr sz="2200"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defRPr sz="2200"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 sz="2200"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 sz="22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7286FFC-BD82-6E40-BA0C-B1C0F7127A9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32001" y="2088000"/>
            <a:ext cx="11012644" cy="577927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None/>
              <a:defRPr sz="2400" b="1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Subhead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4700954" y="423203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42CCDA4-D437-6B48-8BBD-CAC30F281160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pPr algn="r"/>
              <a:t>‹#›</a:t>
            </a:fld>
            <a:endParaRPr lang="en-GB" sz="1200">
              <a:solidFill>
                <a:schemeClr val="accent6"/>
              </a:solidFill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F771D90-A686-C949-8872-F69893BCF8E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404154" cy="86518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n-GB"/>
              <a:t>Heading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CD5CE1C-46DF-8846-A4A0-E19A9CC39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432000" y="6336000"/>
            <a:ext cx="11376000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>
            <a:extLst>
              <a:ext uri="{FF2B5EF4-FFF2-40B4-BE49-F238E27FC236}">
                <a16:creationId xmlns:a16="http://schemas.microsoft.com/office/drawing/2014/main" id="{64955267-CD3E-4484-1B20-32E90EB4ED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0800000">
            <a:off x="9220370" y="244040"/>
            <a:ext cx="3064672" cy="187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5265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EDEC27-1691-62C6-F863-0EDC63F95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45B5E1-DE1D-A9D6-5EFB-2B85F44455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09E144-2A84-8B47-3572-36CA35385D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D2B32-5C58-446F-A69B-B855053CDC72}" type="datetimeFigureOut">
              <a:rPr lang="en-GB" smtClean="0"/>
              <a:t>29/12/2023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150D61-68B7-A8AF-BFB2-B26A2B0EC9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7781B0-4D52-2749-3960-68B4971F36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9D936-89B2-4A1F-A4AA-40E95BA313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8371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8424FF-3BDC-C1BB-A0E0-F59C1A89D1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2A6502-4AD9-72A1-E5D2-4678E10B15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E64701-171E-D0DE-030C-F761C81C8A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D2B32-5C58-446F-A69B-B855053CDC72}" type="datetimeFigureOut">
              <a:rPr lang="en-GB" smtClean="0"/>
              <a:t>29/12/2023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40A683-9A6F-0526-E874-AFF21EFCD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556A97-DA11-4587-20E6-2B362B742F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9D936-89B2-4A1F-A4AA-40E95BA313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3893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76184E-C836-3BB2-BCA9-D3937098DA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D19BE2-F3E5-CE72-4EB1-F2A690EC3F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9CDF9D-2F25-DEF1-ABA7-25EC04F536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ADFCEB-EB6D-5D55-890E-061AD2BBA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D2B32-5C58-446F-A69B-B855053CDC72}" type="datetimeFigureOut">
              <a:rPr lang="en-GB" smtClean="0"/>
              <a:t>29/12/2023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7CF1F8-2F20-992C-E9B7-90F97E2B66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2DA38D-287D-E0C4-7EA2-EBC84B91C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9D936-89B2-4A1F-A4AA-40E95BA313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458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0BED22-8BE4-B205-C3A7-49A7A31FE0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3DF416-F645-3A40-D1DB-F8510BCFE8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228BDB-9512-1274-D010-2277EA6AE4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BBCA28E-53D5-6398-7AEF-181B1E36790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E2685D6-5548-79CE-B3F8-1118CC3BF83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BC40C99-542A-544A-42F3-75F725C9B3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D2B32-5C58-446F-A69B-B855053CDC72}" type="datetimeFigureOut">
              <a:rPr lang="en-GB" smtClean="0"/>
              <a:t>29/12/2023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6DB338A-FC5C-5434-0924-4DDA3FE7C1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C55D268-DCC7-2F12-EF44-A27DB68D00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9D936-89B2-4A1F-A4AA-40E95BA313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5052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CAAA85-3BB7-25BA-975D-AFC5C241FD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9FAF7DF-B963-E3EB-48D7-64B805F2A7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D2B32-5C58-446F-A69B-B855053CDC72}" type="datetimeFigureOut">
              <a:rPr lang="en-GB" smtClean="0"/>
              <a:t>29/12/2023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38332FA-BC6B-C7B9-0AA5-F08EBE7EE0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D0F64F9-D1ED-4FB1-6268-31C6191451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9D936-89B2-4A1F-A4AA-40E95BA313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6329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6A7D523-37D7-EF08-36ED-180862A503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D2B32-5C58-446F-A69B-B855053CDC72}" type="datetimeFigureOut">
              <a:rPr lang="en-GB" smtClean="0"/>
              <a:t>29/12/2023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EC2ACAD-19E2-B077-6806-A852E3392B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0CC493-AE64-80CE-2AC1-1A13ED3253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9D936-89B2-4A1F-A4AA-40E95BA313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6524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D0443-C2BE-D4F3-FE9F-00F342F5D2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0F5189-CFAB-2EAC-FE47-28880719A5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4D52AC-6C0F-22C3-88EE-EC024AB9BF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6A3390-D99A-D8CE-2A66-088563890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D2B32-5C58-446F-A69B-B855053CDC72}" type="datetimeFigureOut">
              <a:rPr lang="en-GB" smtClean="0"/>
              <a:t>29/12/2023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FA936E-2562-7456-65DA-5F8F0E0007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DC931B-4891-C781-2F38-BEF157D5AB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9D936-89B2-4A1F-A4AA-40E95BA313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2708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9FF729-E577-1A8E-595D-BACEFB7FB5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C1F3E18-B805-C114-C8D3-014DFE026A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110166-10EB-AC6B-0AB7-1FF417DB68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921160-5C8C-5886-AE19-FE598D6946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D2B32-5C58-446F-A69B-B855053CDC72}" type="datetimeFigureOut">
              <a:rPr lang="en-GB" smtClean="0"/>
              <a:t>29/12/2023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97B127-5240-84B4-A22F-85D2503C43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8A1D43-D4E3-46B5-13F0-030199047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9D936-89B2-4A1F-A4AA-40E95BA313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1528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91D485E-C857-7F0F-195B-04D92A1CA8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7919ED-92C2-55C8-8AF2-B96DED4058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A5AE00-7762-0E8D-D6F2-079986A2C0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0D2B32-5C58-446F-A69B-B855053CDC72}" type="datetimeFigureOut">
              <a:rPr lang="en-GB" smtClean="0"/>
              <a:t>29/12/2023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C0367F-BDA3-AB00-B8B7-0AD48E10BA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15AE0F-90D5-1776-38C4-66599801A5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09D936-89B2-4A1F-A4AA-40E95BA313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7349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teams.microsoft.com/l/meetup-join/19%3ameeting_ZTM2MWQ2MWUtZTRmNi00MTJkLTk2NTktYTExOTg0ZDE4N2U3%40thread.v2/0?context=%7b%22Tid%22%3a%22ffa7912b-b097-4131-9c0f-d0e80755b2ab%22%2c%22Oid%22%3a%22d592f91c-c368-448f-9205-66e3e3d933a5%22%7d" TargetMode="External"/><Relationship Id="rId3" Type="http://schemas.openxmlformats.org/officeDocument/2006/relationships/hyperlink" Target="https://teams.microsoft.com/l/meetup-join/19%3ameeting_NWIxNmYwOGQtZGI2OS00NDAxLTljYjEtZDdlOTYzMjE4NWJm%40thread.v2/0?context=%7b%22Tid%22%3a%22ffa7912b-b097-4131-9c0f-d0e80755b2ab%22%2c%22Oid%22%3a%22d592f91c-c368-448f-9205-66e3e3d933a5%22%7d" TargetMode="External"/><Relationship Id="rId7" Type="http://schemas.openxmlformats.org/officeDocument/2006/relationships/hyperlink" Target="https://teams.microsoft.com/l/meetup-join/19%3ameeting_ZWIwNTU2MzktZjcxOS00YTU2LTllZjMtZmJmYjRlODBjOGRk%40thread.v2/0?context=%7b%22Tid%22%3a%22ffa7912b-b097-4131-9c0f-d0e80755b2ab%22%2c%22Oid%22%3a%22d592f91c-c368-448f-9205-66e3e3d933a5%22%7d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s://teams.microsoft.com/l/meetup-join/19%3ameeting_NThlMDNhMDItZGQyMi00MzJmLWI3MzYtYTZkMjJjMWVmZDYx%40thread.v2/0?context=%7b%22Tid%22%3a%22ffa7912b-b097-4131-9c0f-d0e80755b2ab%22%2c%22Oid%22%3a%22d592f91c-c368-448f-9205-66e3e3d933a5%22%7d" TargetMode="External"/><Relationship Id="rId5" Type="http://schemas.openxmlformats.org/officeDocument/2006/relationships/hyperlink" Target="https://teams.microsoft.com/l/meetup-join/19%3ameeting_MTc0YmU2YWUtYzAxMC00YTI0LTk3NWMtY2NmNGE4YjJmMzg4%40thread.v2/0?context=%7b%22Tid%22%3a%22ffa7912b-b097-4131-9c0f-d0e80755b2ab%22%2c%22Oid%22%3a%22d592f91c-c368-448f-9205-66e3e3d933a5%22%7d" TargetMode="External"/><Relationship Id="rId4" Type="http://schemas.openxmlformats.org/officeDocument/2006/relationships/hyperlink" Target="https://teams.microsoft.com/l/meetup-join/19%3ameeting_NDIzNjBhMTktMWI1ZC00YjZmLWI5NTUtNWYxOWU0Mzg4Zjhl%40thread.v2/0?context=%7b%22Tid%22%3a%22ffa7912b-b097-4131-9c0f-d0e80755b2ab%22%2c%22Oid%22%3a%22d592f91c-c368-448f-9205-66e3e3d933a5%22%7d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teams.microsoft.com/l/meetup-join/19%3ameeting_ZDc1M2NiZjQtNzkzOS00OThkLWJhMGQtYWIxOWFmMjBlZjg1%40thread.v2/0?context=%7b%22Tid%22%3a%22ffa7912b-b097-4131-9c0f-d0e80755b2ab%22%2c%22Oid%22%3a%22d592f91c-c368-448f-9205-66e3e3d933a5%22%7d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s://teams.microsoft.com/l/meetup-join/19%3ameeting_YTU3YTA4NmItMjE1Yi00MDJhLWE2M2ItNDZhMDI4NWM4MmY2%40thread.v2/0?context=%7b%22Tid%22%3a%22ffa7912b-b097-4131-9c0f-d0e80755b2ab%22%2c%22Oid%22%3a%22d592f91c-c368-448f-9205-66e3e3d933a5%22%7d" TargetMode="External"/><Relationship Id="rId5" Type="http://schemas.openxmlformats.org/officeDocument/2006/relationships/hyperlink" Target="https://teams.microsoft.com/l/meetup-join/19%3ameeting_ODg2N2E4MTktN2NkYi00NmI0LTlkMjAtZWI3ZmMwM2Y0YWRh%40thread.v2/0?context=%7b%22Tid%22%3a%22ffa7912b-b097-4131-9c0f-d0e80755b2ab%22%2c%22Oid%22%3a%22d592f91c-c368-448f-9205-66e3e3d933a5%22%7d" TargetMode="External"/><Relationship Id="rId4" Type="http://schemas.openxmlformats.org/officeDocument/2006/relationships/hyperlink" Target="https://teams.microsoft.com/l/meetup-join/19%3ameeting_NGU0OTMzMjQtZWYwOS00Zjg2LTg3MzMtYWQwZjU4MTYyZmRi%40thread.v2/0?context=%7b%22Tid%22%3a%22ffa7912b-b097-4131-9c0f-d0e80755b2ab%22%2c%22Oid%22%3a%22d592f91c-c368-448f-9205-66e3e3d933a5%22%7d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3499A9-ADAE-F54A-B49E-F294E7BCE9E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3600" dirty="0"/>
              <a:t>Oriel Registration for Pharmacy Foundation Training for 25/26 cohort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AB96998-8BA0-CF4D-B57F-DEBCAD1141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2001" y="3600000"/>
            <a:ext cx="5768078" cy="960849"/>
          </a:xfrm>
        </p:spPr>
        <p:txBody>
          <a:bodyPr>
            <a:normAutofit/>
          </a:bodyPr>
          <a:lstStyle/>
          <a:p>
            <a:r>
              <a:rPr lang="en-GB" sz="2400" dirty="0"/>
              <a:t>Support from NHSE WT&amp;E Pharmacy with Oriel Registrations January – March 2024</a:t>
            </a:r>
            <a:endParaRPr lang="en-GB" sz="2400" b="1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E4F63B5F-2944-6B41-9332-74DB2CCA6FC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32000" y="5760000"/>
            <a:ext cx="6259513" cy="592674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en-GB" dirty="0"/>
              <a:t>Presented by:</a:t>
            </a:r>
          </a:p>
          <a:p>
            <a:pPr>
              <a:lnSpc>
                <a:spcPct val="120000"/>
              </a:lnSpc>
            </a:pPr>
            <a:r>
              <a:rPr lang="en-GB" dirty="0"/>
              <a:t> </a:t>
            </a:r>
            <a:r>
              <a:rPr lang="en-GB" b="1" dirty="0"/>
              <a:t>NHSE  WT&amp;E Midlands Pharmacy Team</a:t>
            </a:r>
          </a:p>
        </p:txBody>
      </p:sp>
    </p:spTree>
    <p:extLst>
      <p:ext uri="{BB962C8B-B14F-4D97-AF65-F5344CB8AC3E}">
        <p14:creationId xmlns:p14="http://schemas.microsoft.com/office/powerpoint/2010/main" val="3830231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4">
            <a:extLst>
              <a:ext uri="{FF2B5EF4-FFF2-40B4-BE49-F238E27FC236}">
                <a16:creationId xmlns:a16="http://schemas.microsoft.com/office/drawing/2014/main" id="{38CD63A1-340F-AF47-BC76-77C1B8EFAD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432000"/>
            <a:ext cx="11404154" cy="865186"/>
          </a:xfrm>
        </p:spPr>
        <p:txBody>
          <a:bodyPr/>
          <a:lstStyle/>
          <a:p>
            <a:r>
              <a:rPr lang="en-GB" dirty="0"/>
              <a:t>Session dates</a:t>
            </a:r>
            <a:endParaRPr lang="en-GB" spc="-40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0D8699A-B55F-394A-8D26-672B8DCA6C6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32001" y="1416790"/>
            <a:ext cx="11012644" cy="577927"/>
          </a:xfrm>
        </p:spPr>
        <p:txBody>
          <a:bodyPr vert="horz" lIns="0" tIns="0" rIns="0" bIns="0" rtlCol="0" anchor="t">
            <a:noAutofit/>
          </a:bodyPr>
          <a:lstStyle/>
          <a:p>
            <a:pPr>
              <a:lnSpc>
                <a:spcPct val="100000"/>
              </a:lnSpc>
              <a:spcAft>
                <a:spcPts val="1200"/>
              </a:spcAft>
              <a:buClr>
                <a:schemeClr val="accent6"/>
              </a:buClr>
            </a:pPr>
            <a:r>
              <a:rPr lang="en-GB" sz="2400" dirty="0"/>
              <a:t>Weekly Oriel registration queries drop-in sessions</a:t>
            </a:r>
            <a:r>
              <a:rPr lang="en-GB" dirty="0"/>
              <a:t>  via MS Teams</a:t>
            </a:r>
            <a:endParaRPr lang="en-GB" sz="2400" dirty="0"/>
          </a:p>
        </p:txBody>
      </p:sp>
      <p:sp>
        <p:nvSpPr>
          <p:cNvPr id="12" name="Rectangle 3">
            <a:extLst>
              <a:ext uri="{FF2B5EF4-FFF2-40B4-BE49-F238E27FC236}">
                <a16:creationId xmlns:a16="http://schemas.microsoft.com/office/drawing/2014/main" id="{2B0DACC5-93C8-C708-4C8F-F08C25BAC0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9138" y="326548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E89749D-7F33-0CF3-15F4-73D62EC58CE5}"/>
              </a:ext>
            </a:extLst>
          </p:cNvPr>
          <p:cNvSpPr txBox="1"/>
          <p:nvPr/>
        </p:nvSpPr>
        <p:spPr>
          <a:xfrm>
            <a:off x="432000" y="1958171"/>
            <a:ext cx="1132799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dirty="0">
                <a:solidFill>
                  <a:schemeClr val="tx1"/>
                </a:solidFill>
              </a:rPr>
              <a:t>For any employers or organisations to attend to ask the NHSE WT&amp;E Pharmacy team members for support with Oriel registration queries.</a:t>
            </a:r>
          </a:p>
        </p:txBody>
      </p:sp>
      <p:sp>
        <p:nvSpPr>
          <p:cNvPr id="4" name="Content Placeholder 4">
            <a:extLst>
              <a:ext uri="{FF2B5EF4-FFF2-40B4-BE49-F238E27FC236}">
                <a16:creationId xmlns:a16="http://schemas.microsoft.com/office/drawing/2014/main" id="{E64BA032-25A4-80B2-75D7-52F49E37C13C}"/>
              </a:ext>
            </a:extLst>
          </p:cNvPr>
          <p:cNvSpPr txBox="1">
            <a:spLocks/>
          </p:cNvSpPr>
          <p:nvPr/>
        </p:nvSpPr>
        <p:spPr>
          <a:xfrm>
            <a:off x="432000" y="2883921"/>
            <a:ext cx="10479220" cy="3121756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None/>
              <a:defRPr sz="2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</a:pPr>
            <a:r>
              <a:rPr lang="en-GB" sz="2400" dirty="0"/>
              <a:t>Thursday 18</a:t>
            </a:r>
            <a:r>
              <a:rPr lang="en-GB" sz="2400" baseline="30000" dirty="0"/>
              <a:t>th</a:t>
            </a:r>
            <a:r>
              <a:rPr lang="en-GB" sz="2400" dirty="0"/>
              <a:t> January 2024 - 7:30-8:30pm - </a:t>
            </a:r>
            <a:r>
              <a:rPr lang="en-US" sz="1800" u="sng" dirty="0">
                <a:solidFill>
                  <a:srgbClr val="6264A7"/>
                </a:solidFill>
                <a:effectLst/>
                <a:latin typeface="Segoe UI Semibold" panose="020B0702040204020203" pitchFamily="34" charset="0"/>
                <a:ea typeface="Calibri" panose="020F0502020204030204" pitchFamily="34" charset="0"/>
                <a:hlinkClick r:id="rId3"/>
              </a:rPr>
              <a:t>Click here to join the meeting</a:t>
            </a:r>
            <a:r>
              <a:rPr lang="en-US" sz="1800" dirty="0">
                <a:solidFill>
                  <a:srgbClr val="252424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 </a:t>
            </a:r>
            <a:endParaRPr lang="en-GB" sz="2400" dirty="0"/>
          </a:p>
          <a:p>
            <a:pPr marL="342900" indent="-342900"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</a:pPr>
            <a:r>
              <a:rPr lang="en-GB" sz="2400" dirty="0"/>
              <a:t>Thursday 25</a:t>
            </a:r>
            <a:r>
              <a:rPr lang="en-GB" sz="2400" baseline="30000" dirty="0"/>
              <a:t>th</a:t>
            </a:r>
            <a:r>
              <a:rPr lang="en-GB" sz="2400" dirty="0"/>
              <a:t> January 2024 - 1-2pm - </a:t>
            </a:r>
            <a:r>
              <a:rPr lang="en-US" sz="1800" u="sng" dirty="0">
                <a:solidFill>
                  <a:srgbClr val="6264A7"/>
                </a:solidFill>
                <a:effectLst/>
                <a:latin typeface="Segoe UI Semibold" panose="020B0702040204020203" pitchFamily="34" charset="0"/>
                <a:ea typeface="Calibri" panose="020F0502020204030204" pitchFamily="34" charset="0"/>
                <a:hlinkClick r:id="rId4"/>
              </a:rPr>
              <a:t>Click here to join the meeting</a:t>
            </a:r>
            <a:r>
              <a:rPr lang="en-US" sz="1800" dirty="0">
                <a:solidFill>
                  <a:srgbClr val="252424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 </a:t>
            </a:r>
            <a:endParaRPr lang="en-GB" sz="2400" dirty="0"/>
          </a:p>
          <a:p>
            <a:pPr marL="342900" indent="-342900"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</a:pPr>
            <a:r>
              <a:rPr lang="en-GB" sz="2400" dirty="0"/>
              <a:t>Thursday 1</a:t>
            </a:r>
            <a:r>
              <a:rPr lang="en-GB" sz="2400" baseline="30000" dirty="0"/>
              <a:t>st</a:t>
            </a:r>
            <a:r>
              <a:rPr lang="en-GB" sz="2400" dirty="0"/>
              <a:t> February 2024 - 7:30-8:30pm - </a:t>
            </a:r>
            <a:r>
              <a:rPr lang="en-US" sz="1800" u="sng" dirty="0">
                <a:solidFill>
                  <a:srgbClr val="6264A7"/>
                </a:solidFill>
                <a:effectLst/>
                <a:latin typeface="Segoe UI Semibold" panose="020B0702040204020203" pitchFamily="34" charset="0"/>
                <a:ea typeface="Calibri" panose="020F0502020204030204" pitchFamily="34" charset="0"/>
                <a:hlinkClick r:id="rId5"/>
              </a:rPr>
              <a:t>Click here to join the meeting</a:t>
            </a:r>
            <a:r>
              <a:rPr lang="en-US" sz="1800" dirty="0">
                <a:solidFill>
                  <a:srgbClr val="252424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 </a:t>
            </a:r>
            <a:endParaRPr lang="en-GB" sz="2400" dirty="0"/>
          </a:p>
          <a:p>
            <a:pPr marL="342900" indent="-342900"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</a:pPr>
            <a:r>
              <a:rPr lang="en-GB" sz="2400" dirty="0"/>
              <a:t>Wednesday 7</a:t>
            </a:r>
            <a:r>
              <a:rPr lang="en-GB" sz="2400" baseline="30000" dirty="0"/>
              <a:t>th</a:t>
            </a:r>
            <a:r>
              <a:rPr lang="en-GB" sz="2400" dirty="0"/>
              <a:t> February 2024 - 1-2pm - </a:t>
            </a:r>
            <a:r>
              <a:rPr lang="en-US" sz="1800" u="sng" dirty="0">
                <a:solidFill>
                  <a:srgbClr val="6264A7"/>
                </a:solidFill>
                <a:effectLst/>
                <a:latin typeface="Segoe UI Semibold" panose="020B07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Click here to join the meeting</a:t>
            </a:r>
            <a:r>
              <a:rPr lang="en-US" sz="1800" dirty="0">
                <a:solidFill>
                  <a:srgbClr val="252424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sz="2400" dirty="0"/>
          </a:p>
          <a:p>
            <a:pPr marL="342900" indent="-342900"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</a:pPr>
            <a:r>
              <a:rPr lang="en-GB" sz="2400" dirty="0"/>
              <a:t>Thursday 22</a:t>
            </a:r>
            <a:r>
              <a:rPr lang="en-GB" sz="2400" baseline="30000" dirty="0"/>
              <a:t>nd</a:t>
            </a:r>
            <a:r>
              <a:rPr lang="en-GB" sz="2400" dirty="0"/>
              <a:t> February 2024 - 7:30-8:30pm - </a:t>
            </a:r>
            <a:r>
              <a:rPr lang="en-US" sz="1800" u="sng" dirty="0">
                <a:solidFill>
                  <a:srgbClr val="6264A7"/>
                </a:solidFill>
                <a:effectLst/>
                <a:latin typeface="Segoe UI Semibold" panose="020B07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Click here to join the meeting</a:t>
            </a:r>
            <a:r>
              <a:rPr lang="en-US" sz="1800" dirty="0">
                <a:solidFill>
                  <a:srgbClr val="252424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sz="2400" dirty="0"/>
          </a:p>
          <a:p>
            <a:pPr marL="342900" indent="-342900"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</a:pPr>
            <a:r>
              <a:rPr lang="en-GB" sz="2400" dirty="0"/>
              <a:t>Wednesday 28</a:t>
            </a:r>
            <a:r>
              <a:rPr lang="en-GB" sz="2400" baseline="30000" dirty="0"/>
              <a:t>th</a:t>
            </a:r>
            <a:r>
              <a:rPr lang="en-GB" sz="2400" dirty="0"/>
              <a:t> February 2024 - 1-2pm - </a:t>
            </a:r>
            <a:r>
              <a:rPr lang="en-US" sz="1800" u="sng" dirty="0">
                <a:solidFill>
                  <a:srgbClr val="6264A7"/>
                </a:solidFill>
                <a:effectLst/>
                <a:latin typeface="Segoe UI Semibold" panose="020B07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Click here to join the meeting</a:t>
            </a:r>
            <a:r>
              <a:rPr lang="en-US" sz="1800" dirty="0">
                <a:solidFill>
                  <a:srgbClr val="252424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2146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4">
            <a:extLst>
              <a:ext uri="{FF2B5EF4-FFF2-40B4-BE49-F238E27FC236}">
                <a16:creationId xmlns:a16="http://schemas.microsoft.com/office/drawing/2014/main" id="{38CD63A1-340F-AF47-BC76-77C1B8EFAD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432000"/>
            <a:ext cx="11404154" cy="865186"/>
          </a:xfrm>
        </p:spPr>
        <p:txBody>
          <a:bodyPr/>
          <a:lstStyle/>
          <a:p>
            <a:r>
              <a:rPr lang="en-GB"/>
              <a:t>Session dates</a:t>
            </a:r>
            <a:endParaRPr lang="en-GB" spc="-4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594638D-C17F-D749-9360-E2332845D2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5368" y="2959538"/>
            <a:ext cx="10479220" cy="312175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Aft>
                <a:spcPts val="1200"/>
              </a:spcAft>
              <a:buClr>
                <a:schemeClr val="accent6"/>
              </a:buClr>
            </a:pPr>
            <a:endParaRPr lang="en-GB" sz="2400" dirty="0">
              <a:solidFill>
                <a:schemeClr val="tx1"/>
              </a:solidFill>
            </a:endParaRPr>
          </a:p>
          <a:p>
            <a:pPr marL="342900" indent="-342900"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tx1"/>
                </a:solidFill>
              </a:rPr>
              <a:t>Tuesday 16</a:t>
            </a:r>
            <a:r>
              <a:rPr lang="en-GB" sz="2400" baseline="30000" dirty="0">
                <a:solidFill>
                  <a:schemeClr val="tx1"/>
                </a:solidFill>
              </a:rPr>
              <a:t>th</a:t>
            </a:r>
            <a:r>
              <a:rPr lang="en-GB" sz="2400" dirty="0">
                <a:solidFill>
                  <a:schemeClr val="tx1"/>
                </a:solidFill>
              </a:rPr>
              <a:t> January 2024 - 7:30pm – 8:30pm - </a:t>
            </a:r>
            <a:r>
              <a:rPr lang="en-US" sz="1800" u="sng" dirty="0">
                <a:solidFill>
                  <a:srgbClr val="6264A7"/>
                </a:solidFill>
                <a:effectLst/>
                <a:latin typeface="Segoe UI Semibold" panose="020B07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Click here to join the meeting</a:t>
            </a:r>
            <a:r>
              <a:rPr lang="en-US" sz="1800" dirty="0">
                <a:solidFill>
                  <a:srgbClr val="252424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sz="2400" dirty="0">
              <a:solidFill>
                <a:schemeClr val="tx1"/>
              </a:solidFill>
            </a:endParaRPr>
          </a:p>
          <a:p>
            <a:pPr marL="342900" indent="-342900">
              <a:lnSpc>
                <a:spcPct val="100000"/>
              </a:lnSpc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tx1"/>
                </a:solidFill>
              </a:rPr>
              <a:t>Wednesday 31st January 2024 - 8:00pm – 9:00pm - </a:t>
            </a:r>
            <a:r>
              <a:rPr lang="en-US" sz="1800" u="sng" dirty="0">
                <a:solidFill>
                  <a:srgbClr val="6264A7"/>
                </a:solidFill>
                <a:effectLst/>
                <a:latin typeface="Segoe UI Semibold" panose="020B0702040204020203" pitchFamily="34" charset="0"/>
                <a:ea typeface="Times New Roman" panose="02020603050405020304" pitchFamily="18" charset="0"/>
                <a:hlinkClick r:id="rId4"/>
              </a:rPr>
              <a:t>Click here to join the meeting</a:t>
            </a:r>
            <a:r>
              <a:rPr lang="en-US" sz="1800" dirty="0">
                <a:solidFill>
                  <a:srgbClr val="252424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endParaRPr lang="en-GB" sz="2400" dirty="0"/>
          </a:p>
          <a:p>
            <a:pPr marL="342900" indent="-342900"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tx1"/>
                </a:solidFill>
              </a:rPr>
              <a:t>Thursday 7</a:t>
            </a:r>
            <a:r>
              <a:rPr lang="en-GB" sz="2400" baseline="30000" dirty="0">
                <a:solidFill>
                  <a:schemeClr val="tx1"/>
                </a:solidFill>
              </a:rPr>
              <a:t>th</a:t>
            </a:r>
            <a:r>
              <a:rPr lang="en-GB" sz="2400" dirty="0">
                <a:solidFill>
                  <a:schemeClr val="tx1"/>
                </a:solidFill>
              </a:rPr>
              <a:t> February 2024 - 7:30pm – 8:30pm - </a:t>
            </a:r>
            <a:r>
              <a:rPr lang="en-US" sz="1800" u="sng" dirty="0">
                <a:solidFill>
                  <a:srgbClr val="6264A7"/>
                </a:solidFill>
                <a:effectLst/>
                <a:latin typeface="Segoe UI Semibold" panose="020B07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Click here to join the meeting</a:t>
            </a:r>
            <a:r>
              <a:rPr lang="en-US" sz="1800" dirty="0">
                <a:solidFill>
                  <a:srgbClr val="252424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sz="2400" dirty="0">
              <a:solidFill>
                <a:schemeClr val="tx1"/>
              </a:solidFill>
            </a:endParaRPr>
          </a:p>
          <a:p>
            <a:pPr marL="342900" indent="-342900"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tx1"/>
                </a:solidFill>
              </a:rPr>
              <a:t>Monday 26</a:t>
            </a:r>
            <a:r>
              <a:rPr lang="en-GB" sz="2400" baseline="30000" dirty="0">
                <a:solidFill>
                  <a:schemeClr val="tx1"/>
                </a:solidFill>
              </a:rPr>
              <a:t>th</a:t>
            </a:r>
            <a:r>
              <a:rPr lang="en-GB" sz="2400" dirty="0">
                <a:solidFill>
                  <a:schemeClr val="tx1"/>
                </a:solidFill>
              </a:rPr>
              <a:t> February 2024 - 8:00pm – 9:00pm</a:t>
            </a:r>
            <a:r>
              <a:rPr lang="en-GB" sz="2400" dirty="0"/>
              <a:t> - </a:t>
            </a:r>
            <a:r>
              <a:rPr lang="en-US" sz="1800" u="sng" dirty="0">
                <a:solidFill>
                  <a:srgbClr val="6264A7"/>
                </a:solidFill>
                <a:effectLst/>
                <a:latin typeface="Segoe UI Semibold" panose="020B07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Click here to join the meeting</a:t>
            </a:r>
            <a:r>
              <a:rPr lang="en-US" sz="1800" dirty="0">
                <a:solidFill>
                  <a:srgbClr val="252424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0D8699A-B55F-394A-8D26-672B8DCA6C6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32000" y="1416790"/>
            <a:ext cx="11087999" cy="1081083"/>
          </a:xfrm>
        </p:spPr>
        <p:txBody>
          <a:bodyPr/>
          <a:lstStyle/>
          <a:p>
            <a:pPr>
              <a:lnSpc>
                <a:spcPct val="100000"/>
              </a:lnSpc>
              <a:spcAft>
                <a:spcPts val="1200"/>
              </a:spcAft>
              <a:buClr>
                <a:schemeClr val="accent6"/>
              </a:buClr>
            </a:pPr>
            <a:r>
              <a:rPr lang="en-GB" dirty="0"/>
              <a:t>NHSE WT&amp;E Pharmacy Regional Webinar on IETP Reform and Pharmacy Foundation Training for 25/26 and beyond </a:t>
            </a:r>
            <a:endParaRPr lang="en-GB" sz="24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22127F7-10F3-A174-8EF6-E6897698B3E7}"/>
              </a:ext>
            </a:extLst>
          </p:cNvPr>
          <p:cNvSpPr txBox="1"/>
          <p:nvPr/>
        </p:nvSpPr>
        <p:spPr>
          <a:xfrm>
            <a:off x="432000" y="2174707"/>
            <a:ext cx="1132799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dirty="0">
                <a:solidFill>
                  <a:schemeClr val="tx1"/>
                </a:solidFill>
              </a:rPr>
              <a:t>This webinar will be offered 4 times during January – March 2024 to all systems and employers, with a special focus on community pharmacy employers.</a:t>
            </a:r>
          </a:p>
        </p:txBody>
      </p:sp>
    </p:spTree>
    <p:extLst>
      <p:ext uri="{BB962C8B-B14F-4D97-AF65-F5344CB8AC3E}">
        <p14:creationId xmlns:p14="http://schemas.microsoft.com/office/powerpoint/2010/main" val="790011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A9D8502A42C4A4F9F46CD7393A541B9" ma:contentTypeVersion="19" ma:contentTypeDescription="Create a new document." ma:contentTypeScope="" ma:versionID="4029d866047a425499afa92030971e4f">
  <xsd:schema xmlns:xsd="http://www.w3.org/2001/XMLSchema" xmlns:xs="http://www.w3.org/2001/XMLSchema" xmlns:p="http://schemas.microsoft.com/office/2006/metadata/properties" xmlns:ns1="http://schemas.microsoft.com/sharepoint/v3" xmlns:ns2="471cbf57-b5af-4880-9d71-562f6ac82172" xmlns:ns3="749f1e42-91fa-4ed5-868e-c5a064cd1fdb" targetNamespace="http://schemas.microsoft.com/office/2006/metadata/properties" ma:root="true" ma:fieldsID="7fd69922677b49274c1bdfe512c9c33b" ns1:_="" ns2:_="" ns3:_="">
    <xsd:import namespace="http://schemas.microsoft.com/sharepoint/v3"/>
    <xsd:import namespace="471cbf57-b5af-4880-9d71-562f6ac82172"/>
    <xsd:import namespace="749f1e42-91fa-4ed5-868e-c5a064cd1fd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1:_ip_UnifiedCompliancePolicyProperties" minOccurs="0"/>
                <xsd:element ref="ns1:_ip_UnifiedCompliancePolicyUIAction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4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5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1cbf57-b5af-4880-9d71-562f6ac8217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2b5e471e-86a7-4573-b003-24887ebde44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6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49f1e42-91fa-4ed5-868e-c5a064cd1fd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96ebdd18-e277-4312-9d28-4447f91b0c64}" ma:internalName="TaxCatchAll" ma:showField="CatchAllData" ma:web="749f1e42-91fa-4ed5-868e-c5a064cd1fd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71cbf57-b5af-4880-9d71-562f6ac82172">
      <Terms xmlns="http://schemas.microsoft.com/office/infopath/2007/PartnerControls"/>
    </lcf76f155ced4ddcb4097134ff3c332f>
    <_ip_UnifiedCompliancePolicyUIAction xmlns="http://schemas.microsoft.com/sharepoint/v3" xsi:nil="true"/>
    <TaxCatchAll xmlns="749f1e42-91fa-4ed5-868e-c5a064cd1fdb" xsi:nil="true"/>
    <_ip_UnifiedCompliancePolicyProperties xmlns="http://schemas.microsoft.com/sharepoint/v3" xsi:nil="true"/>
    <SharedWithUsers xmlns="749f1e42-91fa-4ed5-868e-c5a064cd1fdb">
      <UserInfo>
        <DisplayName>Catherine Barnes</DisplayName>
        <AccountId>1209</AccountId>
        <AccountType/>
      </UserInfo>
      <UserInfo>
        <DisplayName>Rosalyne Cheeseman</DisplayName>
        <AccountId>13</AccountId>
        <AccountType/>
      </UserInfo>
      <UserInfo>
        <DisplayName>Sejal Gohil</DisplayName>
        <AccountId>161</AccountId>
        <AccountType/>
      </UserInfo>
      <UserInfo>
        <DisplayName>Rose Atkins</DisplayName>
        <AccountId>903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331E047E-55F4-4571-A6B2-7F74842C901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3D4EC87-B056-4015-B111-D0F044D7CA5A}">
  <ds:schemaRefs>
    <ds:schemaRef ds:uri="471cbf57-b5af-4880-9d71-562f6ac82172"/>
    <ds:schemaRef ds:uri="749f1e42-91fa-4ed5-868e-c5a064cd1fdb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63B40E2E-059D-44B2-B224-F0E3C20CD8A8}">
  <ds:schemaRefs>
    <ds:schemaRef ds:uri="http://www.w3.org/XML/1998/namespace"/>
    <ds:schemaRef ds:uri="http://schemas.microsoft.com/office/2006/metadata/properties"/>
    <ds:schemaRef ds:uri="749f1e42-91fa-4ed5-868e-c5a064cd1fdb"/>
    <ds:schemaRef ds:uri="http://schemas.microsoft.com/office/2006/documentManagement/types"/>
    <ds:schemaRef ds:uri="http://purl.org/dc/dcmitype/"/>
    <ds:schemaRef ds:uri="http://purl.org/dc/terms/"/>
    <ds:schemaRef ds:uri="471cbf57-b5af-4880-9d71-562f6ac82172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schemas.microsoft.com/sharepoint/v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443</TotalTime>
  <Words>272</Words>
  <Application>Microsoft Office PowerPoint</Application>
  <PresentationFormat>Widescreen</PresentationFormat>
  <Paragraphs>27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Segoe UI</vt:lpstr>
      <vt:lpstr>Segoe UI Semibold</vt:lpstr>
      <vt:lpstr>Office Theme</vt:lpstr>
      <vt:lpstr>Oriel Registration for Pharmacy Foundation Training for 25/26 cohort</vt:lpstr>
      <vt:lpstr>Session dates</vt:lpstr>
      <vt:lpstr>Session dates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Oriel Registration for Pharmacy Foundation Training for 25/26 cohort</dc:title>
  <dc:creator>Sejal Gohil</dc:creator>
  <cp:lastModifiedBy>amanda alamanos</cp:lastModifiedBy>
  <cp:revision>10</cp:revision>
  <dcterms:created xsi:type="dcterms:W3CDTF">2023-12-18T09:26:21Z</dcterms:created>
  <dcterms:modified xsi:type="dcterms:W3CDTF">2023-12-29T12:18:03Z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0x0101001A9D8502A42C4A4F9F46CD7393A541B9</vt:lpwstr>
  </property>
  <property fmtid="{D5CDD505-2E9C-101B-9397-08002B2CF9AE}" pid="3" name="MediaServiceImageTags">
    <vt:lpwstr/>
  </property>
</Properties>
</file>