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3"/>
  </p:notesMasterIdLst>
  <p:sldIdLst>
    <p:sldId id="257" r:id="rId5"/>
    <p:sldId id="272" r:id="rId6"/>
    <p:sldId id="276" r:id="rId7"/>
    <p:sldId id="291" r:id="rId8"/>
    <p:sldId id="292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12" r:id="rId22"/>
    <p:sldId id="313" r:id="rId23"/>
    <p:sldId id="307" r:id="rId24"/>
    <p:sldId id="308" r:id="rId25"/>
    <p:sldId id="315" r:id="rId26"/>
    <p:sldId id="316" r:id="rId27"/>
    <p:sldId id="317" r:id="rId28"/>
    <p:sldId id="318" r:id="rId29"/>
    <p:sldId id="306" r:id="rId30"/>
    <p:sldId id="319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328" r:id="rId42"/>
    <p:sldId id="274" r:id="rId43"/>
    <p:sldId id="259" r:id="rId44"/>
    <p:sldId id="258" r:id="rId45"/>
    <p:sldId id="322" r:id="rId46"/>
    <p:sldId id="278" r:id="rId47"/>
    <p:sldId id="329" r:id="rId48"/>
    <p:sldId id="320" r:id="rId49"/>
    <p:sldId id="330" r:id="rId50"/>
    <p:sldId id="321" r:id="rId51"/>
    <p:sldId id="32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76975" autoAdjust="0"/>
  </p:normalViewPr>
  <p:slideViewPr>
    <p:cSldViewPr snapToGrid="0">
      <p:cViewPr varScale="1">
        <p:scale>
          <a:sx n="52" d="100"/>
          <a:sy n="52" d="100"/>
        </p:scale>
        <p:origin x="10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42EA2-39BA-4C9A-AD59-755D4917D532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4DF9FE7B-F642-4898-A360-D4E3814E1A3D}">
      <dgm:prSet phldrT="[Text]"/>
      <dgm:spPr/>
      <dgm:t>
        <a:bodyPr rtlCol="0"/>
        <a:lstStyle/>
        <a:p>
          <a:pPr rtl="0"/>
          <a:r>
            <a:rPr lang="en-GB" dirty="0"/>
            <a:t>Referrals</a:t>
          </a:r>
          <a:endParaRPr lang="en-gb" dirty="0"/>
        </a:p>
      </dgm:t>
      <dgm:extLst>
        <a:ext uri="{E40237B7-FDA0-4F09-8148-C483321AD2D9}">
          <dgm14:cNvPr xmlns:dgm14="http://schemas.microsoft.com/office/drawing/2010/diagram" id="0" name="" title="Group A"/>
        </a:ext>
      </dgm:extLst>
    </dgm:pt>
    <dgm:pt modelId="{1C10F06D-860A-4604-A7AD-02E614FE3976}" type="par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43C18EFF-81FC-4D70-8C6B-E95FF3730413}" type="sibTrans" cxnId="{EBD8BE8D-6018-43E2-B081-034BB5656EB6}">
      <dgm:prSet/>
      <dgm:spPr/>
      <dgm:t>
        <a:bodyPr rtlCol="0"/>
        <a:lstStyle/>
        <a:p>
          <a:pPr rtl="0"/>
          <a:endParaRPr lang="en-US"/>
        </a:p>
      </dgm:t>
    </dgm:pt>
    <dgm:pt modelId="{EFF2750D-B4B3-474C-8B62-8B638DC31F7E}">
      <dgm:prSet phldrT="[Text]"/>
      <dgm:spPr/>
      <dgm:t>
        <a:bodyPr rtlCol="0"/>
        <a:lstStyle/>
        <a:p>
          <a:pPr rtl="0"/>
          <a:r>
            <a:rPr lang="en-gb" dirty="0"/>
            <a:t>GPCPCS</a:t>
          </a:r>
        </a:p>
      </dgm:t>
      <dgm:extLst>
        <a:ext uri="{E40237B7-FDA0-4F09-8148-C483321AD2D9}">
          <dgm14:cNvPr xmlns:dgm14="http://schemas.microsoft.com/office/drawing/2010/diagram" id="0" name="" title="Group A task"/>
        </a:ext>
      </dgm:extLst>
    </dgm:pt>
    <dgm:pt modelId="{AEBC78E6-CDDC-4C8F-A157-3C51E907FACD}" type="par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5C067D7-FCD2-4969-8F27-4BBDA88E75ED}" type="sibTrans" cxnId="{A058DDA2-48CA-4E5B-B389-F71A59C262B0}">
      <dgm:prSet/>
      <dgm:spPr/>
      <dgm:t>
        <a:bodyPr rtlCol="0"/>
        <a:lstStyle/>
        <a:p>
          <a:pPr rtl="0"/>
          <a:endParaRPr lang="en-US"/>
        </a:p>
      </dgm:t>
    </dgm:pt>
    <dgm:pt modelId="{789CD6DB-3A68-4A41-90BD-4F0CBB3617D1}">
      <dgm:prSet phldrT="[Text]"/>
      <dgm:spPr/>
      <dgm:t>
        <a:bodyPr rtlCol="0"/>
        <a:lstStyle/>
        <a:p>
          <a:pPr rtl="0"/>
          <a:r>
            <a:rPr lang="en-gb" dirty="0"/>
            <a:t>NHS 111</a:t>
          </a:r>
        </a:p>
      </dgm:t>
    </dgm:pt>
    <dgm:pt modelId="{C0BEB5FF-8DFB-40B9-A228-C0C6097DDDC4}" type="par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1A702531-A59F-4EE2-8246-E2EB0955D8B1}" type="sibTrans" cxnId="{62C10234-45D3-426A-8820-4C0D1D8CBA21}">
      <dgm:prSet/>
      <dgm:spPr/>
      <dgm:t>
        <a:bodyPr rtlCol="0"/>
        <a:lstStyle/>
        <a:p>
          <a:pPr rtl="0"/>
          <a:endParaRPr lang="en-US"/>
        </a:p>
      </dgm:t>
    </dgm:pt>
    <dgm:pt modelId="{3929B1E1-4BC4-4C73-ABE8-27CEF96A3652}">
      <dgm:prSet phldrT="[Text]"/>
      <dgm:spPr/>
      <dgm:t>
        <a:bodyPr rtlCol="0"/>
        <a:lstStyle/>
        <a:p>
          <a:pPr rtl="0"/>
          <a:r>
            <a:rPr lang="en-gb" dirty="0"/>
            <a:t>Acute Presentations</a:t>
          </a:r>
        </a:p>
      </dgm:t>
      <dgm:extLst>
        <a:ext uri="{E40237B7-FDA0-4F09-8148-C483321AD2D9}">
          <dgm14:cNvPr xmlns:dgm14="http://schemas.microsoft.com/office/drawing/2010/diagram" id="0" name="" title="Group B"/>
        </a:ext>
      </dgm:extLst>
    </dgm:pt>
    <dgm:pt modelId="{F356CC76-9117-4B79-A270-BBBAFD3E9C79}" type="par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19BA0C22-38BB-4E9F-89D5-0FF5FF9F12CE}" type="sibTrans" cxnId="{1339090C-9A95-4C05-841C-FA3AF987601B}">
      <dgm:prSet/>
      <dgm:spPr/>
      <dgm:t>
        <a:bodyPr rtlCol="0"/>
        <a:lstStyle/>
        <a:p>
          <a:pPr rtl="0"/>
          <a:endParaRPr lang="en-US"/>
        </a:p>
      </dgm:t>
    </dgm:pt>
    <dgm:pt modelId="{99E0600D-9954-43F4-8926-13B8777FAAA1}">
      <dgm:prSet phldrT="[Text]"/>
      <dgm:spPr/>
      <dgm:t>
        <a:bodyPr rtlCol="0"/>
        <a:lstStyle/>
        <a:p>
          <a:pPr rtl="0"/>
          <a:r>
            <a:rPr lang="en-gb" dirty="0"/>
            <a:t>Patient Self-Refers</a:t>
          </a:r>
        </a:p>
      </dgm:t>
      <dgm:extLst>
        <a:ext uri="{E40237B7-FDA0-4F09-8148-C483321AD2D9}">
          <dgm14:cNvPr xmlns:dgm14="http://schemas.microsoft.com/office/drawing/2010/diagram" id="0" name="" title="Group B task"/>
        </a:ext>
      </dgm:extLst>
    </dgm:pt>
    <dgm:pt modelId="{BE23F476-2C5C-42ED-BF2B-CD5FC7ADDDF6}" type="par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C44937DC-4907-4769-AA8B-1B3E7391D7B0}" type="sibTrans" cxnId="{09FCCB9D-A30A-4326-970E-26252D39327F}">
      <dgm:prSet/>
      <dgm:spPr/>
      <dgm:t>
        <a:bodyPr rtlCol="0"/>
        <a:lstStyle/>
        <a:p>
          <a:pPr rtl="0"/>
          <a:endParaRPr lang="en-US"/>
        </a:p>
      </dgm:t>
    </dgm:pt>
    <dgm:pt modelId="{0791135C-9DAB-47F6-BE9C-A3E56A2DDA50}">
      <dgm:prSet phldrT="[Text]"/>
      <dgm:spPr/>
      <dgm:t>
        <a:bodyPr rtlCol="0"/>
        <a:lstStyle/>
        <a:p>
          <a:pPr rtl="0"/>
          <a:r>
            <a:rPr lang="en-gb" dirty="0"/>
            <a:t>Patient Recruited in the Pharmacy</a:t>
          </a:r>
        </a:p>
      </dgm:t>
    </dgm:pt>
    <dgm:pt modelId="{D6057E63-9793-4991-97C1-30FC405E95A5}" type="par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B670C2A7-83CB-4F4C-BC19-A3A7C066A822}" type="sibTrans" cxnId="{B3B26E9A-58E5-497B-BD59-F5567958C609}">
      <dgm:prSet/>
      <dgm:spPr/>
      <dgm:t>
        <a:bodyPr rtlCol="0"/>
        <a:lstStyle/>
        <a:p>
          <a:pPr rtl="0"/>
          <a:endParaRPr lang="en-US"/>
        </a:p>
      </dgm:t>
    </dgm:pt>
    <dgm:pt modelId="{60CDF8D0-D4FC-4467-A51E-79C5A58B0B2C}">
      <dgm:prSet phldrT="[Text]"/>
      <dgm:spPr/>
      <dgm:t>
        <a:bodyPr rtlCol="0"/>
        <a:lstStyle/>
        <a:p>
          <a:pPr rtl="0"/>
          <a:r>
            <a:rPr lang="en-gb" dirty="0"/>
            <a:t>Follow Up &amp; Saf</a:t>
          </a:r>
          <a:r>
            <a:rPr lang="en-GB" dirty="0"/>
            <a:t>et</a:t>
          </a:r>
          <a:r>
            <a:rPr lang="en-gb" dirty="0"/>
            <a:t>y Netting</a:t>
          </a:r>
        </a:p>
      </dgm:t>
      <dgm:extLst>
        <a:ext uri="{E40237B7-FDA0-4F09-8148-C483321AD2D9}">
          <dgm14:cNvPr xmlns:dgm14="http://schemas.microsoft.com/office/drawing/2010/diagram" id="0" name="" title="Group C"/>
        </a:ext>
      </dgm:extLst>
    </dgm:pt>
    <dgm:pt modelId="{E12A269F-AB82-486A-9077-80F2BBBE48C2}" type="par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3F7FD59D-A716-4310-A89A-AB6F740D9FFF}" type="sibTrans" cxnId="{2BA65DEC-E719-4ED3-8135-48349D42DD04}">
      <dgm:prSet/>
      <dgm:spPr/>
      <dgm:t>
        <a:bodyPr rtlCol="0"/>
        <a:lstStyle/>
        <a:p>
          <a:pPr rtl="0"/>
          <a:endParaRPr lang="en-US"/>
        </a:p>
      </dgm:t>
    </dgm:pt>
    <dgm:pt modelId="{50629C12-7464-4473-ADEF-1A284F8A9957}">
      <dgm:prSet phldrT="[Text]"/>
      <dgm:spPr/>
      <dgm:t>
        <a:bodyPr rtlCol="0"/>
        <a:lstStyle/>
        <a:p>
          <a:pPr rtl="0"/>
          <a:r>
            <a:rPr lang="en-gb" dirty="0"/>
            <a:t>Onward Referral</a:t>
          </a:r>
        </a:p>
      </dgm:t>
      <dgm:extLst>
        <a:ext uri="{E40237B7-FDA0-4F09-8148-C483321AD2D9}">
          <dgm14:cNvPr xmlns:dgm14="http://schemas.microsoft.com/office/drawing/2010/diagram" id="0" name="" title="Group C task"/>
        </a:ext>
      </dgm:extLst>
    </dgm:pt>
    <dgm:pt modelId="{9D1CB46C-0CFA-4B27-9224-267431FBD094}" type="par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4576BCC5-0598-4332-A2E7-87AC3ADD4EB8}" type="sibTrans" cxnId="{1D32FCC9-657C-4348-9C0D-52115D559FEB}">
      <dgm:prSet/>
      <dgm:spPr/>
      <dgm:t>
        <a:bodyPr rtlCol="0"/>
        <a:lstStyle/>
        <a:p>
          <a:pPr rtl="0"/>
          <a:endParaRPr lang="en-US"/>
        </a:p>
      </dgm:t>
    </dgm:pt>
    <dgm:pt modelId="{781B1F4C-DE92-474A-AF07-52014810ADA1}">
      <dgm:prSet phldrT="[Text]"/>
      <dgm:spPr/>
      <dgm:t>
        <a:bodyPr rtlCol="0"/>
        <a:lstStyle/>
        <a:p>
          <a:pPr rtl="0"/>
          <a:r>
            <a:rPr lang="en-gb" dirty="0"/>
            <a:t>Pharmacy Follow Up</a:t>
          </a:r>
        </a:p>
      </dgm:t>
    </dgm:pt>
    <dgm:pt modelId="{BCA02010-0F93-4B29-A4DE-2F951476D5BA}" type="parTrans" cxnId="{C72D39C4-414B-4133-BC0D-3A2B6F6631C8}">
      <dgm:prSet/>
      <dgm:spPr/>
      <dgm:t>
        <a:bodyPr rtlCol="0"/>
        <a:lstStyle/>
        <a:p>
          <a:pPr rtl="0"/>
          <a:endParaRPr lang="en-US"/>
        </a:p>
      </dgm:t>
    </dgm:pt>
    <dgm:pt modelId="{50B85641-8D95-40C6-96BD-22F72789EE8A}" type="sibTrans" cxnId="{C72D39C4-414B-4133-BC0D-3A2B6F6631C8}">
      <dgm:prSet/>
      <dgm:spPr/>
      <dgm:t>
        <a:bodyPr rtlCol="0"/>
        <a:lstStyle/>
        <a:p>
          <a:pPr rtl="0"/>
          <a:endParaRPr lang="en-US"/>
        </a:p>
      </dgm:t>
    </dgm:pt>
    <dgm:pt modelId="{E6A445EE-D086-4B01-B491-D67950A5A065}" type="pres">
      <dgm:prSet presAssocID="{3F442EA2-39BA-4C9A-AD59-755D4917D532}" presName="linear" presStyleCnt="0">
        <dgm:presLayoutVars>
          <dgm:dir/>
          <dgm:animLvl val="lvl"/>
          <dgm:resizeHandles val="exact"/>
        </dgm:presLayoutVars>
      </dgm:prSet>
      <dgm:spPr/>
    </dgm:pt>
    <dgm:pt modelId="{6D3A9625-D3EB-4CA1-AB05-34452283708A}" type="pres">
      <dgm:prSet presAssocID="{4DF9FE7B-F642-4898-A360-D4E3814E1A3D}" presName="parentLin" presStyleCnt="0"/>
      <dgm:spPr/>
    </dgm:pt>
    <dgm:pt modelId="{7E290D25-335D-4339-A8E8-B036E46B5EB5}" type="pres">
      <dgm:prSet presAssocID="{4DF9FE7B-F642-4898-A360-D4E3814E1A3D}" presName="parentLeftMargin" presStyleLbl="node1" presStyleIdx="0" presStyleCnt="3"/>
      <dgm:spPr/>
    </dgm:pt>
    <dgm:pt modelId="{674922F1-7266-4681-AD4F-1C618A5FFF23}" type="pres">
      <dgm:prSet presAssocID="{4DF9FE7B-F642-4898-A360-D4E3814E1A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6C29850-0672-4B77-B5DE-2E1563038631}" type="pres">
      <dgm:prSet presAssocID="{4DF9FE7B-F642-4898-A360-D4E3814E1A3D}" presName="negativeSpace" presStyleCnt="0"/>
      <dgm:spPr/>
    </dgm:pt>
    <dgm:pt modelId="{80259B02-529C-422B-91BE-D70198BA9F6C}" type="pres">
      <dgm:prSet presAssocID="{4DF9FE7B-F642-4898-A360-D4E3814E1A3D}" presName="childText" presStyleLbl="conFgAcc1" presStyleIdx="0" presStyleCnt="3">
        <dgm:presLayoutVars>
          <dgm:bulletEnabled val="1"/>
        </dgm:presLayoutVars>
      </dgm:prSet>
      <dgm:spPr/>
    </dgm:pt>
    <dgm:pt modelId="{E53EFB4E-D3DB-42E1-82AC-148F7D29254F}" type="pres">
      <dgm:prSet presAssocID="{43C18EFF-81FC-4D70-8C6B-E95FF3730413}" presName="spaceBetweenRectangles" presStyleCnt="0"/>
      <dgm:spPr/>
    </dgm:pt>
    <dgm:pt modelId="{07AC1C38-F728-4390-9C76-57A49ED97DBB}" type="pres">
      <dgm:prSet presAssocID="{3929B1E1-4BC4-4C73-ABE8-27CEF96A3652}" presName="parentLin" presStyleCnt="0"/>
      <dgm:spPr/>
    </dgm:pt>
    <dgm:pt modelId="{D0037F0D-DB9A-4BA4-97B4-D939B26E14DA}" type="pres">
      <dgm:prSet presAssocID="{3929B1E1-4BC4-4C73-ABE8-27CEF96A3652}" presName="parentLeftMargin" presStyleLbl="node1" presStyleIdx="0" presStyleCnt="3"/>
      <dgm:spPr/>
    </dgm:pt>
    <dgm:pt modelId="{21EEBBE2-729F-4D85-8CAE-C2B30FF126D2}" type="pres">
      <dgm:prSet presAssocID="{3929B1E1-4BC4-4C73-ABE8-27CEF96A36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ACB3FAF-C320-430D-84D4-71BA6D1761D1}" type="pres">
      <dgm:prSet presAssocID="{3929B1E1-4BC4-4C73-ABE8-27CEF96A3652}" presName="negativeSpace" presStyleCnt="0"/>
      <dgm:spPr/>
    </dgm:pt>
    <dgm:pt modelId="{5282638F-EFF2-4770-BB1A-21455422E45D}" type="pres">
      <dgm:prSet presAssocID="{3929B1E1-4BC4-4C73-ABE8-27CEF96A3652}" presName="childText" presStyleLbl="conFgAcc1" presStyleIdx="1" presStyleCnt="3">
        <dgm:presLayoutVars>
          <dgm:bulletEnabled val="1"/>
        </dgm:presLayoutVars>
      </dgm:prSet>
      <dgm:spPr/>
    </dgm:pt>
    <dgm:pt modelId="{8CE827AA-77D8-4146-A665-00110A17769E}" type="pres">
      <dgm:prSet presAssocID="{19BA0C22-38BB-4E9F-89D5-0FF5FF9F12CE}" presName="spaceBetweenRectangles" presStyleCnt="0"/>
      <dgm:spPr/>
    </dgm:pt>
    <dgm:pt modelId="{34C9EE47-81AF-461E-8292-AB107AA0D367}" type="pres">
      <dgm:prSet presAssocID="{60CDF8D0-D4FC-4467-A51E-79C5A58B0B2C}" presName="parentLin" presStyleCnt="0"/>
      <dgm:spPr/>
    </dgm:pt>
    <dgm:pt modelId="{864CB39B-29F9-473D-90E5-0686D86E278F}" type="pres">
      <dgm:prSet presAssocID="{60CDF8D0-D4FC-4467-A51E-79C5A58B0B2C}" presName="parentLeftMargin" presStyleLbl="node1" presStyleIdx="1" presStyleCnt="3"/>
      <dgm:spPr/>
    </dgm:pt>
    <dgm:pt modelId="{5B203A22-00AF-46E7-9415-C6DAFD7E01CC}" type="pres">
      <dgm:prSet presAssocID="{60CDF8D0-D4FC-4467-A51E-79C5A58B0B2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F9C1F84-81DE-4E5D-9537-C2D1A211B8B6}" type="pres">
      <dgm:prSet presAssocID="{60CDF8D0-D4FC-4467-A51E-79C5A58B0B2C}" presName="negativeSpace" presStyleCnt="0"/>
      <dgm:spPr/>
    </dgm:pt>
    <dgm:pt modelId="{964E6811-5072-4466-B721-689C35A65029}" type="pres">
      <dgm:prSet presAssocID="{60CDF8D0-D4FC-4467-A51E-79C5A58B0B2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39090C-9A95-4C05-841C-FA3AF987601B}" srcId="{3F442EA2-39BA-4C9A-AD59-755D4917D532}" destId="{3929B1E1-4BC4-4C73-ABE8-27CEF96A3652}" srcOrd="1" destOrd="0" parTransId="{F356CC76-9117-4B79-A270-BBBAFD3E9C79}" sibTransId="{19BA0C22-38BB-4E9F-89D5-0FF5FF9F12CE}"/>
    <dgm:cxn modelId="{62C10234-45D3-426A-8820-4C0D1D8CBA21}" srcId="{4DF9FE7B-F642-4898-A360-D4E3814E1A3D}" destId="{789CD6DB-3A68-4A41-90BD-4F0CBB3617D1}" srcOrd="1" destOrd="0" parTransId="{C0BEB5FF-8DFB-40B9-A228-C0C6097DDDC4}" sibTransId="{1A702531-A59F-4EE2-8246-E2EB0955D8B1}"/>
    <dgm:cxn modelId="{EB5CF53D-891C-489D-A5BC-4ABBBADD05C6}" type="presOf" srcId="{60CDF8D0-D4FC-4467-A51E-79C5A58B0B2C}" destId="{864CB39B-29F9-473D-90E5-0686D86E278F}" srcOrd="0" destOrd="0" presId="urn:microsoft.com/office/officeart/2005/8/layout/list1"/>
    <dgm:cxn modelId="{80D31340-DF71-498E-A736-57EEB1E2CF66}" type="presOf" srcId="{50629C12-7464-4473-ADEF-1A284F8A9957}" destId="{964E6811-5072-4466-B721-689C35A65029}" srcOrd="0" destOrd="0" presId="urn:microsoft.com/office/officeart/2005/8/layout/list1"/>
    <dgm:cxn modelId="{35E51344-8990-43B9-992C-B097ADD30CDD}" type="presOf" srcId="{3929B1E1-4BC4-4C73-ABE8-27CEF96A3652}" destId="{21EEBBE2-729F-4D85-8CAE-C2B30FF126D2}" srcOrd="1" destOrd="0" presId="urn:microsoft.com/office/officeart/2005/8/layout/list1"/>
    <dgm:cxn modelId="{018BF54A-528B-43B1-81D2-397C1F3E269B}" type="presOf" srcId="{4DF9FE7B-F642-4898-A360-D4E3814E1A3D}" destId="{674922F1-7266-4681-AD4F-1C618A5FFF23}" srcOrd="1" destOrd="0" presId="urn:microsoft.com/office/officeart/2005/8/layout/list1"/>
    <dgm:cxn modelId="{E285B570-A936-4A7A-BA62-C7467521231B}" type="presOf" srcId="{3929B1E1-4BC4-4C73-ABE8-27CEF96A3652}" destId="{D0037F0D-DB9A-4BA4-97B4-D939B26E14DA}" srcOrd="0" destOrd="0" presId="urn:microsoft.com/office/officeart/2005/8/layout/list1"/>
    <dgm:cxn modelId="{F0845B7D-AB8D-48F2-901D-9DB5785551D3}" type="presOf" srcId="{EFF2750D-B4B3-474C-8B62-8B638DC31F7E}" destId="{80259B02-529C-422B-91BE-D70198BA9F6C}" srcOrd="0" destOrd="0" presId="urn:microsoft.com/office/officeart/2005/8/layout/list1"/>
    <dgm:cxn modelId="{EFDAA789-DB27-4EB1-8A06-F0A793A25997}" type="presOf" srcId="{0791135C-9DAB-47F6-BE9C-A3E56A2DDA50}" destId="{5282638F-EFF2-4770-BB1A-21455422E45D}" srcOrd="0" destOrd="1" presId="urn:microsoft.com/office/officeart/2005/8/layout/list1"/>
    <dgm:cxn modelId="{EBD8BE8D-6018-43E2-B081-034BB5656EB6}" srcId="{3F442EA2-39BA-4C9A-AD59-755D4917D532}" destId="{4DF9FE7B-F642-4898-A360-D4E3814E1A3D}" srcOrd="0" destOrd="0" parTransId="{1C10F06D-860A-4604-A7AD-02E614FE3976}" sibTransId="{43C18EFF-81FC-4D70-8C6B-E95FF3730413}"/>
    <dgm:cxn modelId="{B3B26E9A-58E5-497B-BD59-F5567958C609}" srcId="{3929B1E1-4BC4-4C73-ABE8-27CEF96A3652}" destId="{0791135C-9DAB-47F6-BE9C-A3E56A2DDA50}" srcOrd="1" destOrd="0" parTransId="{D6057E63-9793-4991-97C1-30FC405E95A5}" sibTransId="{B670C2A7-83CB-4F4C-BC19-A3A7C066A822}"/>
    <dgm:cxn modelId="{09FCCB9D-A30A-4326-970E-26252D39327F}" srcId="{3929B1E1-4BC4-4C73-ABE8-27CEF96A3652}" destId="{99E0600D-9954-43F4-8926-13B8777FAAA1}" srcOrd="0" destOrd="0" parTransId="{BE23F476-2C5C-42ED-BF2B-CD5FC7ADDDF6}" sibTransId="{C44937DC-4907-4769-AA8B-1B3E7391D7B0}"/>
    <dgm:cxn modelId="{A058DDA2-48CA-4E5B-B389-F71A59C262B0}" srcId="{4DF9FE7B-F642-4898-A360-D4E3814E1A3D}" destId="{EFF2750D-B4B3-474C-8B62-8B638DC31F7E}" srcOrd="0" destOrd="0" parTransId="{AEBC78E6-CDDC-4C8F-A157-3C51E907FACD}" sibTransId="{75C067D7-FCD2-4969-8F27-4BBDA88E75ED}"/>
    <dgm:cxn modelId="{430BDFA4-DC50-4C78-BCB6-6A97557D15AE}" type="presOf" srcId="{4DF9FE7B-F642-4898-A360-D4E3814E1A3D}" destId="{7E290D25-335D-4339-A8E8-B036E46B5EB5}" srcOrd="0" destOrd="0" presId="urn:microsoft.com/office/officeart/2005/8/layout/list1"/>
    <dgm:cxn modelId="{5F74B6B9-0865-492F-9595-1BB74A8ACAA2}" type="presOf" srcId="{60CDF8D0-D4FC-4467-A51E-79C5A58B0B2C}" destId="{5B203A22-00AF-46E7-9415-C6DAFD7E01CC}" srcOrd="1" destOrd="0" presId="urn:microsoft.com/office/officeart/2005/8/layout/list1"/>
    <dgm:cxn modelId="{C72D39C4-414B-4133-BC0D-3A2B6F6631C8}" srcId="{60CDF8D0-D4FC-4467-A51E-79C5A58B0B2C}" destId="{781B1F4C-DE92-474A-AF07-52014810ADA1}" srcOrd="1" destOrd="0" parTransId="{BCA02010-0F93-4B29-A4DE-2F951476D5BA}" sibTransId="{50B85641-8D95-40C6-96BD-22F72789EE8A}"/>
    <dgm:cxn modelId="{F4F52BC5-A631-4BF9-9722-585B968BAF3A}" type="presOf" srcId="{781B1F4C-DE92-474A-AF07-52014810ADA1}" destId="{964E6811-5072-4466-B721-689C35A65029}" srcOrd="0" destOrd="1" presId="urn:microsoft.com/office/officeart/2005/8/layout/list1"/>
    <dgm:cxn modelId="{1D32FCC9-657C-4348-9C0D-52115D559FEB}" srcId="{60CDF8D0-D4FC-4467-A51E-79C5A58B0B2C}" destId="{50629C12-7464-4473-ADEF-1A284F8A9957}" srcOrd="0" destOrd="0" parTransId="{9D1CB46C-0CFA-4B27-9224-267431FBD094}" sibTransId="{4576BCC5-0598-4332-A2E7-87AC3ADD4EB8}"/>
    <dgm:cxn modelId="{CF691AD2-C90E-4941-8C04-594750DB4D55}" type="presOf" srcId="{789CD6DB-3A68-4A41-90BD-4F0CBB3617D1}" destId="{80259B02-529C-422B-91BE-D70198BA9F6C}" srcOrd="0" destOrd="1" presId="urn:microsoft.com/office/officeart/2005/8/layout/list1"/>
    <dgm:cxn modelId="{F327B1E4-1DEF-4944-9B7B-0D4B210D709B}" type="presOf" srcId="{3F442EA2-39BA-4C9A-AD59-755D4917D532}" destId="{E6A445EE-D086-4B01-B491-D67950A5A065}" srcOrd="0" destOrd="0" presId="urn:microsoft.com/office/officeart/2005/8/layout/list1"/>
    <dgm:cxn modelId="{2BA65DEC-E719-4ED3-8135-48349D42DD04}" srcId="{3F442EA2-39BA-4C9A-AD59-755D4917D532}" destId="{60CDF8D0-D4FC-4467-A51E-79C5A58B0B2C}" srcOrd="2" destOrd="0" parTransId="{E12A269F-AB82-486A-9077-80F2BBBE48C2}" sibTransId="{3F7FD59D-A716-4310-A89A-AB6F740D9FFF}"/>
    <dgm:cxn modelId="{937D19ED-A384-4A38-8FCF-5DE84408C161}" type="presOf" srcId="{99E0600D-9954-43F4-8926-13B8777FAAA1}" destId="{5282638F-EFF2-4770-BB1A-21455422E45D}" srcOrd="0" destOrd="0" presId="urn:microsoft.com/office/officeart/2005/8/layout/list1"/>
    <dgm:cxn modelId="{75C9B1AC-5A87-4668-B02D-82E3A7B3DE32}" type="presParOf" srcId="{E6A445EE-D086-4B01-B491-D67950A5A065}" destId="{6D3A9625-D3EB-4CA1-AB05-34452283708A}" srcOrd="0" destOrd="0" presId="urn:microsoft.com/office/officeart/2005/8/layout/list1"/>
    <dgm:cxn modelId="{0BC5A9A0-4F1E-47F7-9633-5DB4606195A3}" type="presParOf" srcId="{6D3A9625-D3EB-4CA1-AB05-34452283708A}" destId="{7E290D25-335D-4339-A8E8-B036E46B5EB5}" srcOrd="0" destOrd="0" presId="urn:microsoft.com/office/officeart/2005/8/layout/list1"/>
    <dgm:cxn modelId="{A5CF6AF8-B27D-4252-8C00-D45C5CA66C33}" type="presParOf" srcId="{6D3A9625-D3EB-4CA1-AB05-34452283708A}" destId="{674922F1-7266-4681-AD4F-1C618A5FFF23}" srcOrd="1" destOrd="0" presId="urn:microsoft.com/office/officeart/2005/8/layout/list1"/>
    <dgm:cxn modelId="{53BC635B-B66B-4BB6-B67B-5E308E6DBB8D}" type="presParOf" srcId="{E6A445EE-D086-4B01-B491-D67950A5A065}" destId="{96C29850-0672-4B77-B5DE-2E1563038631}" srcOrd="1" destOrd="0" presId="urn:microsoft.com/office/officeart/2005/8/layout/list1"/>
    <dgm:cxn modelId="{95DA9A8E-E307-40CE-8345-1BA865FF3808}" type="presParOf" srcId="{E6A445EE-D086-4B01-B491-D67950A5A065}" destId="{80259B02-529C-422B-91BE-D70198BA9F6C}" srcOrd="2" destOrd="0" presId="urn:microsoft.com/office/officeart/2005/8/layout/list1"/>
    <dgm:cxn modelId="{9A391751-1CCB-4059-942E-743D33194855}" type="presParOf" srcId="{E6A445EE-D086-4B01-B491-D67950A5A065}" destId="{E53EFB4E-D3DB-42E1-82AC-148F7D29254F}" srcOrd="3" destOrd="0" presId="urn:microsoft.com/office/officeart/2005/8/layout/list1"/>
    <dgm:cxn modelId="{2C863F8C-313B-4956-93D2-7FCD89C736AB}" type="presParOf" srcId="{E6A445EE-D086-4B01-B491-D67950A5A065}" destId="{07AC1C38-F728-4390-9C76-57A49ED97DBB}" srcOrd="4" destOrd="0" presId="urn:microsoft.com/office/officeart/2005/8/layout/list1"/>
    <dgm:cxn modelId="{4411D49A-18D1-42F6-8D11-5A3F7F2C55D6}" type="presParOf" srcId="{07AC1C38-F728-4390-9C76-57A49ED97DBB}" destId="{D0037F0D-DB9A-4BA4-97B4-D939B26E14DA}" srcOrd="0" destOrd="0" presId="urn:microsoft.com/office/officeart/2005/8/layout/list1"/>
    <dgm:cxn modelId="{C913ED4B-5AB4-4497-A8B7-45000178B74A}" type="presParOf" srcId="{07AC1C38-F728-4390-9C76-57A49ED97DBB}" destId="{21EEBBE2-729F-4D85-8CAE-C2B30FF126D2}" srcOrd="1" destOrd="0" presId="urn:microsoft.com/office/officeart/2005/8/layout/list1"/>
    <dgm:cxn modelId="{1F12AF40-6796-4B49-A65B-1323D4DD25E1}" type="presParOf" srcId="{E6A445EE-D086-4B01-B491-D67950A5A065}" destId="{AACB3FAF-C320-430D-84D4-71BA6D1761D1}" srcOrd="5" destOrd="0" presId="urn:microsoft.com/office/officeart/2005/8/layout/list1"/>
    <dgm:cxn modelId="{AE66D236-6310-4110-907D-22C916DED3A3}" type="presParOf" srcId="{E6A445EE-D086-4B01-B491-D67950A5A065}" destId="{5282638F-EFF2-4770-BB1A-21455422E45D}" srcOrd="6" destOrd="0" presId="urn:microsoft.com/office/officeart/2005/8/layout/list1"/>
    <dgm:cxn modelId="{4793FE60-C989-41E7-A6EC-0A403449CC36}" type="presParOf" srcId="{E6A445EE-D086-4B01-B491-D67950A5A065}" destId="{8CE827AA-77D8-4146-A665-00110A17769E}" srcOrd="7" destOrd="0" presId="urn:microsoft.com/office/officeart/2005/8/layout/list1"/>
    <dgm:cxn modelId="{22F313A2-F765-43D6-8B6F-EF2B55C821F8}" type="presParOf" srcId="{E6A445EE-D086-4B01-B491-D67950A5A065}" destId="{34C9EE47-81AF-461E-8292-AB107AA0D367}" srcOrd="8" destOrd="0" presId="urn:microsoft.com/office/officeart/2005/8/layout/list1"/>
    <dgm:cxn modelId="{BD52494E-F681-4692-AFC6-7513E4A24BB4}" type="presParOf" srcId="{34C9EE47-81AF-461E-8292-AB107AA0D367}" destId="{864CB39B-29F9-473D-90E5-0686D86E278F}" srcOrd="0" destOrd="0" presId="urn:microsoft.com/office/officeart/2005/8/layout/list1"/>
    <dgm:cxn modelId="{A8A5359E-B633-4BA4-8664-FE0F537F9A06}" type="presParOf" srcId="{34C9EE47-81AF-461E-8292-AB107AA0D367}" destId="{5B203A22-00AF-46E7-9415-C6DAFD7E01CC}" srcOrd="1" destOrd="0" presId="urn:microsoft.com/office/officeart/2005/8/layout/list1"/>
    <dgm:cxn modelId="{2B588F7A-522A-45A2-B858-D88FDBA6908E}" type="presParOf" srcId="{E6A445EE-D086-4B01-B491-D67950A5A065}" destId="{DF9C1F84-81DE-4E5D-9537-C2D1A211B8B6}" srcOrd="9" destOrd="0" presId="urn:microsoft.com/office/officeart/2005/8/layout/list1"/>
    <dgm:cxn modelId="{68E9C99B-8CA3-47B3-AE4C-90B903FF01B8}" type="presParOf" srcId="{E6A445EE-D086-4B01-B491-D67950A5A065}" destId="{964E6811-5072-4466-B721-689C35A6502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59B02-529C-422B-91BE-D70198BA9F6C}">
      <dsp:nvSpPr>
        <dsp:cNvPr id="0" name=""/>
        <dsp:cNvSpPr/>
      </dsp:nvSpPr>
      <dsp:spPr>
        <a:xfrm>
          <a:off x="0" y="420262"/>
          <a:ext cx="45720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416560" rIns="354838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GPCPCS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NHS 111</a:t>
          </a:r>
        </a:p>
      </dsp:txBody>
      <dsp:txXfrm>
        <a:off x="0" y="420262"/>
        <a:ext cx="4572000" cy="1165500"/>
      </dsp:txXfrm>
    </dsp:sp>
    <dsp:sp modelId="{674922F1-7266-4681-AD4F-1C618A5FFF23}">
      <dsp:nvSpPr>
        <dsp:cNvPr id="0" name=""/>
        <dsp:cNvSpPr/>
      </dsp:nvSpPr>
      <dsp:spPr>
        <a:xfrm>
          <a:off x="228600" y="125062"/>
          <a:ext cx="32004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Referrals</a:t>
          </a:r>
          <a:endParaRPr lang="en-gb" sz="2000" kern="1200" dirty="0"/>
        </a:p>
      </dsp:txBody>
      <dsp:txXfrm>
        <a:off x="257421" y="153883"/>
        <a:ext cx="3142758" cy="532758"/>
      </dsp:txXfrm>
    </dsp:sp>
    <dsp:sp modelId="{5282638F-EFF2-4770-BB1A-21455422E45D}">
      <dsp:nvSpPr>
        <dsp:cNvPr id="0" name=""/>
        <dsp:cNvSpPr/>
      </dsp:nvSpPr>
      <dsp:spPr>
        <a:xfrm>
          <a:off x="0" y="1988962"/>
          <a:ext cx="45720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416560" rIns="354838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Patient Self-Refers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Patient Recruited in the Pharmacy</a:t>
          </a:r>
        </a:p>
      </dsp:txBody>
      <dsp:txXfrm>
        <a:off x="0" y="1988962"/>
        <a:ext cx="4572000" cy="1165500"/>
      </dsp:txXfrm>
    </dsp:sp>
    <dsp:sp modelId="{21EEBBE2-729F-4D85-8CAE-C2B30FF126D2}">
      <dsp:nvSpPr>
        <dsp:cNvPr id="0" name=""/>
        <dsp:cNvSpPr/>
      </dsp:nvSpPr>
      <dsp:spPr>
        <a:xfrm>
          <a:off x="228600" y="1693762"/>
          <a:ext cx="32004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Acute Presentations</a:t>
          </a:r>
        </a:p>
      </dsp:txBody>
      <dsp:txXfrm>
        <a:off x="257421" y="1722583"/>
        <a:ext cx="3142758" cy="532758"/>
      </dsp:txXfrm>
    </dsp:sp>
    <dsp:sp modelId="{964E6811-5072-4466-B721-689C35A65029}">
      <dsp:nvSpPr>
        <dsp:cNvPr id="0" name=""/>
        <dsp:cNvSpPr/>
      </dsp:nvSpPr>
      <dsp:spPr>
        <a:xfrm>
          <a:off x="0" y="3557662"/>
          <a:ext cx="4572000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838" tIns="416560" rIns="354838" bIns="142240" numCol="1" spcCol="1270" rtlCol="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Onward Referral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/>
            <a:t>Pharmacy Follow Up</a:t>
          </a:r>
        </a:p>
      </dsp:txBody>
      <dsp:txXfrm>
        <a:off x="0" y="3557662"/>
        <a:ext cx="4572000" cy="1165500"/>
      </dsp:txXfrm>
    </dsp:sp>
    <dsp:sp modelId="{5B203A22-00AF-46E7-9415-C6DAFD7E01CC}">
      <dsp:nvSpPr>
        <dsp:cNvPr id="0" name=""/>
        <dsp:cNvSpPr/>
      </dsp:nvSpPr>
      <dsp:spPr>
        <a:xfrm>
          <a:off x="228600" y="3262462"/>
          <a:ext cx="320040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68" tIns="0" rIns="120968" bIns="0" numCol="1" spcCol="1270" rtlCol="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Follow Up &amp; Saf</a:t>
          </a:r>
          <a:r>
            <a:rPr lang="en-GB" sz="2000" kern="1200" dirty="0"/>
            <a:t>et</a:t>
          </a:r>
          <a:r>
            <a:rPr lang="en-gb" sz="2000" kern="1200" dirty="0"/>
            <a:t>y Netting</a:t>
          </a:r>
        </a:p>
      </dsp:txBody>
      <dsp:txXfrm>
        <a:off x="257421" y="3291283"/>
        <a:ext cx="314275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A255E-ED15-4EF7-BD3E-FE190A31441D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4DAE3-81DA-40D5-888B-C3DEE2539D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230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3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36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52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856578-BF11-9F4D-A837-E435DD4B880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57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541E-D002-F511-52A5-52FE616C8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F59D7-6A1E-04E4-FACF-D3F00D4EF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755B3C-6B03-E067-0FA2-DCF67BFB4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EEEE9-7C6D-E8A6-7E1D-4996DF85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BC638-ACFE-E474-E582-406FE3A8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946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2FB7-AB9C-A044-3DCE-69F063F6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12048-98C7-7481-11A5-EDD98DDC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7FCBC-C6A9-5A69-B405-E9A310B21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3EB82F-599D-80A7-F114-4DC6CD72C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A7E2-5092-CA0C-F896-88E3A3760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35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3316E2-35B1-C9A6-508F-FF8191533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060DAE-36EA-8CF9-2D71-E25C8EBC4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3EE01-07C4-6A19-63D9-C8F774CF2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EFD33-2B60-F022-75ED-587352EE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B6CB0-F590-DE3A-448B-AB80D761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732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lothing, human face, person, smile&#10;&#10;Description automatically generated">
            <a:extLst>
              <a:ext uri="{FF2B5EF4-FFF2-40B4-BE49-F238E27FC236}">
                <a16:creationId xmlns:a16="http://schemas.microsoft.com/office/drawing/2014/main" id="{15FC90AE-88BB-6562-8F51-203C1521A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823" y="1264204"/>
            <a:ext cx="5740073" cy="4510632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4871C9-A189-3165-5AB8-C7ABB58634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16676" y="0"/>
            <a:ext cx="1926731" cy="1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6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ec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3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ec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620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ec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9A763A-ADAD-5100-EF3E-1BC603504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0728E2-B757-CACE-05FF-2C02678D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8848" y="2074277"/>
            <a:ext cx="7456349" cy="2681830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45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94A7-E7E7-114A-BD9E-D152F34F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6F444-146E-88FA-BE5D-39ED4198C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23F83-C018-E5D2-2A61-67BFEAAB1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B1CDF-072F-2115-9F2E-3F9E68E7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41B8-913E-4EB8-6F3E-85AFD82F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854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2F4E-9730-468E-8B15-EC8F5CA6A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F5EF6-9886-80A5-8108-F0ACF8E68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B418D-7009-C631-EB89-0B77FEF1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578E1-22C9-38A6-0345-7D8BC32ED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F0470-2357-2146-2D13-C6DFF9F7C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93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49895-E13B-D5AB-A868-A579C1BFD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E438F-6FDE-4348-4EAC-8666EA2B0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41171-BF4A-6DCD-25E9-FD1F5059C7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9C508B-858F-FEA7-474E-131F0695D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652077-E043-E46B-5D86-8F32DCFBF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3E90B-1CDB-826A-61EF-9213E3BAD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80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9D474-A731-4119-9929-A34F4B04C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4DFFD-9255-DD37-7244-43CAE1F30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C4479-32D3-1E0F-631F-5318479F4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C9655F-2768-75EB-25C2-3760F73DB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D7801-FE6E-A013-0B9B-69A2FEBA7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A42E33-86AC-B589-5489-AA61E1BF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3E897-2040-B3C7-20C6-2E1E996F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886FC2-5EBB-C12C-DBD1-6662544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2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3C951-39A3-3628-0209-099B15B30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CE41E8-5ECB-5DB4-6231-8C9E452A9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0B888-4A5F-1A62-6FC8-828E92AF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E29758-D6C1-56EF-7F33-37B907C4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38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995E7-1352-437A-F6F9-C6D1F94D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E652E-F1F5-BC52-19E2-6DC1C7C28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DC342D-FC7A-3AC1-38BF-6AEF5B6F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6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2A6C6-BDA7-1312-D8D6-7A8C4D82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B5F4D-641F-42FB-DC08-1B5C75A5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647CA-3FFB-E6C6-807A-55BA7A93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287C8-03B6-88A2-C302-ABFF53DE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50A301-841C-EE15-D319-A59E1A8B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7188C-80C1-B138-4D56-C8E3330A9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06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B60CB-CEBB-A968-2973-599BBBE2C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CBC6CF-8386-C9B0-E134-D1CC65442B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BC0FE-0F53-362D-5053-58F6C5344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9C959-F4C8-C335-518C-37807A508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0C9E4-C16F-613A-6A43-6CA6C595B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BE95F7-12A4-0DA2-3501-791B4D70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6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2EF900-772C-3335-5BD5-41A6F00C2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3C7EA-A0CC-3D67-595C-9E736CE20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230FA-5F5A-2F85-E8D1-041DF9723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C0B4D-3DF4-4787-B077-330DA264C414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1CFEE-0F2E-C4E7-472A-246515FC90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2FFCA-A2F9-4112-F349-C007FD000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4C3DA-EE89-4519-BC2D-A7111FA703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69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ppe.ac.uk/services/pharmacy-first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iniskills.com/community-pharmacists/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iniskills.com/community-pharmacists/" TargetMode="External"/><Relationship Id="rId3" Type="http://schemas.openxmlformats.org/officeDocument/2006/relationships/hyperlink" Target="https://www.england.nhs.uk/publication/community-pharmacy-advanced-service-specification-nhs-pharmacy-first-service/" TargetMode="External"/><Relationship Id="rId7" Type="http://schemas.openxmlformats.org/officeDocument/2006/relationships/hyperlink" Target="https://www.cppe.ac.uk/services/pharmacy-first/" TargetMode="External"/><Relationship Id="rId2" Type="http://schemas.openxmlformats.org/officeDocument/2006/relationships/hyperlink" Target="https://www.england.nhs.uk/wp-content/uploads/2023/11/PRN00936-i-Community-pharmacy-advanced-service-specification-NHS-pharmacy-first-service-November-202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pe.org.uk/national-pharmacy-services/advanced-services/pharmacy-first-service/" TargetMode="External"/><Relationship Id="rId5" Type="http://schemas.openxmlformats.org/officeDocument/2006/relationships/hyperlink" Target="https://cpderbyshire.org.uk/" TargetMode="External"/><Relationship Id="rId10" Type="http://schemas.openxmlformats.org/officeDocument/2006/relationships/hyperlink" Target="https://www.surveymonkey.com/r/L58NPYN" TargetMode="External"/><Relationship Id="rId4" Type="http://schemas.openxmlformats.org/officeDocument/2006/relationships/hyperlink" Target="https://nottinghamshire.communitypharmacy.org.uk/" TargetMode="External"/><Relationship Id="rId9" Type="http://schemas.openxmlformats.org/officeDocument/2006/relationships/hyperlink" Target="https://future.nhs.uk/MidsPharmacyIntegration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pderbyshire.org.uk/about-us/amanda@derbyshirelpc.co.uk" TargetMode="External"/><Relationship Id="rId2" Type="http://schemas.openxmlformats.org/officeDocument/2006/relationships/hyperlink" Target="mailto:nickhunter@derbyshirelpc.co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hazia.patel@nhs.net" TargetMode="External"/><Relationship Id="rId5" Type="http://schemas.openxmlformats.org/officeDocument/2006/relationships/hyperlink" Target="mailto:AlisonEllis@cpnotts.org" TargetMode="External"/><Relationship Id="rId4" Type="http://schemas.openxmlformats.org/officeDocument/2006/relationships/hyperlink" Target="https://cpderbyshire.org.uk/about-us/chriskerry@derbyshirelpc.co.uk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ikejones@cpnotts.org" TargetMode="External"/><Relationship Id="rId2" Type="http://schemas.openxmlformats.org/officeDocument/2006/relationships/hyperlink" Target="mailto:Nickhunter@cpnotts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becca.dickenson7@nhs.net" TargetMode="External"/><Relationship Id="rId4" Type="http://schemas.openxmlformats.org/officeDocument/2006/relationships/hyperlink" Target="mailto:AlisonEllis@cpnotts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23" y="1173684"/>
            <a:ext cx="6695801" cy="37482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Pharmacy First Service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sz="4000" b="1" dirty="0">
                <a:solidFill>
                  <a:srgbClr val="0070C0"/>
                </a:solidFill>
              </a:rPr>
              <a:t>Summary slides from contractor information evenings </a:t>
            </a:r>
            <a:br>
              <a:rPr lang="en-US" dirty="0">
                <a:solidFill>
                  <a:srgbClr val="0070C0"/>
                </a:solidFill>
                <a:latin typeface="Mokoko Medium"/>
              </a:rPr>
            </a:br>
            <a:r>
              <a:rPr lang="en-US" sz="3600" dirty="0">
                <a:solidFill>
                  <a:srgbClr val="0070C0"/>
                </a:solidFill>
              </a:rPr>
              <a:t>16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, 17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and 24</a:t>
            </a:r>
            <a:r>
              <a:rPr lang="en-US" sz="3600" baseline="30000" dirty="0">
                <a:solidFill>
                  <a:srgbClr val="0070C0"/>
                </a:solidFill>
              </a:rPr>
              <a:t>th</a:t>
            </a:r>
            <a:r>
              <a:rPr lang="en-US" sz="3600" dirty="0">
                <a:solidFill>
                  <a:srgbClr val="0070C0"/>
                </a:solidFill>
              </a:rPr>
              <a:t> January 2024 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751C4-4A1F-C8A7-34FB-46A35AA1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903" y="123825"/>
            <a:ext cx="1822547" cy="11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06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908C43A-72C9-1F8B-5673-9C630C4EC58C}"/>
              </a:ext>
            </a:extLst>
          </p:cNvPr>
          <p:cNvCxnSpPr>
            <a:cxnSpLocks/>
          </p:cNvCxnSpPr>
          <p:nvPr/>
        </p:nvCxnSpPr>
        <p:spPr>
          <a:xfrm>
            <a:off x="10410674" y="2630051"/>
            <a:ext cx="26372" cy="2126326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5435929-3D13-0E18-C07D-6D1EAC1B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High-level service overview</a:t>
            </a:r>
            <a:endParaRPr lang="en-GB" b="1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B1BEF1-589A-7068-FB7E-C24A7AF0FC38}"/>
              </a:ext>
            </a:extLst>
          </p:cNvPr>
          <p:cNvCxnSpPr>
            <a:cxnSpLocks/>
          </p:cNvCxnSpPr>
          <p:nvPr/>
        </p:nvCxnSpPr>
        <p:spPr>
          <a:xfrm>
            <a:off x="5172289" y="3538785"/>
            <a:ext cx="1373205" cy="12125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AB83D2-DF01-2851-790C-54F66705BD40}"/>
              </a:ext>
            </a:extLst>
          </p:cNvPr>
          <p:cNvCxnSpPr>
            <a:cxnSpLocks/>
          </p:cNvCxnSpPr>
          <p:nvPr/>
        </p:nvCxnSpPr>
        <p:spPr>
          <a:xfrm flipH="1">
            <a:off x="5172289" y="4106782"/>
            <a:ext cx="1373205" cy="0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827C9C1-1ADF-7F76-14FD-043AF4AC2B17}"/>
              </a:ext>
            </a:extLst>
          </p:cNvPr>
          <p:cNvSpPr/>
          <p:nvPr/>
        </p:nvSpPr>
        <p:spPr>
          <a:xfrm>
            <a:off x="3622625" y="1402553"/>
            <a:ext cx="1549667" cy="1164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C36D6B9A-D6EC-83D0-0DC9-F506481F9C2D}"/>
              </a:ext>
            </a:extLst>
          </p:cNvPr>
          <p:cNvSpPr>
            <a:spLocks noGrp="1"/>
          </p:cNvSpPr>
          <p:nvPr/>
        </p:nvSpPr>
        <p:spPr>
          <a:xfrm>
            <a:off x="3782096" y="1825567"/>
            <a:ext cx="1211765" cy="428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dirty="0">
                <a:solidFill>
                  <a:schemeClr val="accent1"/>
                </a:solidFill>
                <a:latin typeface="DM Sans" pitchFamily="2" charset="0"/>
              </a:rPr>
              <a:t>Referral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240DDB-8698-288A-2C04-B4E1B89B6BAC}"/>
              </a:ext>
            </a:extLst>
          </p:cNvPr>
          <p:cNvSpPr/>
          <p:nvPr/>
        </p:nvSpPr>
        <p:spPr>
          <a:xfrm>
            <a:off x="696251" y="3143121"/>
            <a:ext cx="1549667" cy="11646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A4728FF-5340-F54D-F7B7-C73696A2FBA7}"/>
              </a:ext>
            </a:extLst>
          </p:cNvPr>
          <p:cNvSpPr txBox="1">
            <a:spLocks/>
          </p:cNvSpPr>
          <p:nvPr/>
        </p:nvSpPr>
        <p:spPr>
          <a:xfrm>
            <a:off x="865201" y="3491200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>
                <a:solidFill>
                  <a:schemeClr val="bg2"/>
                </a:solidFill>
                <a:latin typeface="DM Sans" pitchFamily="2" charset="0"/>
              </a:rPr>
              <a:t>Urgent repeat meds referral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D759A83-6771-F435-E230-4A5CE12D2DC3}"/>
              </a:ext>
            </a:extLst>
          </p:cNvPr>
          <p:cNvSpPr/>
          <p:nvPr/>
        </p:nvSpPr>
        <p:spPr>
          <a:xfrm>
            <a:off x="3622625" y="3143121"/>
            <a:ext cx="1549667" cy="11646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015AC02-AEA4-59CC-ABB6-855CD7EDA517}"/>
              </a:ext>
            </a:extLst>
          </p:cNvPr>
          <p:cNvSpPr txBox="1">
            <a:spLocks/>
          </p:cNvSpPr>
          <p:nvPr/>
        </p:nvSpPr>
        <p:spPr>
          <a:xfrm>
            <a:off x="3791575" y="3491200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DM Sans" pitchFamily="2" charset="0"/>
              </a:rPr>
              <a:t>Minor illness referral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F7A1FF-9AC7-AE4F-36BF-EAC46B655742}"/>
              </a:ext>
            </a:extLst>
          </p:cNvPr>
          <p:cNvSpPr/>
          <p:nvPr/>
        </p:nvSpPr>
        <p:spPr>
          <a:xfrm>
            <a:off x="6548998" y="3202831"/>
            <a:ext cx="1549667" cy="11646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CB66F5C0-C5F6-B1AA-AE2B-D59733AC9C45}"/>
              </a:ext>
            </a:extLst>
          </p:cNvPr>
          <p:cNvSpPr txBox="1">
            <a:spLocks/>
          </p:cNvSpPr>
          <p:nvPr/>
        </p:nvSpPr>
        <p:spPr>
          <a:xfrm>
            <a:off x="6717948" y="3550910"/>
            <a:ext cx="1211765" cy="6225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latin typeface="DM Sans" pitchFamily="2" charset="0"/>
              </a:rPr>
              <a:t>Clinical pathway referral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BE64D1-1523-5D88-EDE5-3D1F6A5455C6}"/>
              </a:ext>
            </a:extLst>
          </p:cNvPr>
          <p:cNvSpPr/>
          <p:nvPr/>
        </p:nvSpPr>
        <p:spPr>
          <a:xfrm>
            <a:off x="9646436" y="1462265"/>
            <a:ext cx="1549667" cy="11646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5D42DB0-A4A0-F301-DF69-340493C65E39}"/>
              </a:ext>
            </a:extLst>
          </p:cNvPr>
          <p:cNvSpPr txBox="1">
            <a:spLocks/>
          </p:cNvSpPr>
          <p:nvPr/>
        </p:nvSpPr>
        <p:spPr>
          <a:xfrm>
            <a:off x="9815385" y="1733342"/>
            <a:ext cx="1211765" cy="824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chemeClr val="bg2"/>
                </a:solidFill>
                <a:latin typeface="DM Sans" pitchFamily="2" charset="0"/>
              </a:rPr>
              <a:t>Patient presents to the pharmacy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57C96D-9041-EB65-0084-49E84348CA80}"/>
              </a:ext>
            </a:extLst>
          </p:cNvPr>
          <p:cNvSpPr/>
          <p:nvPr/>
        </p:nvSpPr>
        <p:spPr>
          <a:xfrm>
            <a:off x="6560589" y="4715569"/>
            <a:ext cx="1549667" cy="11646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4C988B28-E133-9E22-2F3A-EAA8D6E59649}"/>
              </a:ext>
            </a:extLst>
          </p:cNvPr>
          <p:cNvSpPr txBox="1">
            <a:spLocks/>
          </p:cNvSpPr>
          <p:nvPr/>
        </p:nvSpPr>
        <p:spPr>
          <a:xfrm>
            <a:off x="6729539" y="4988107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dirty="0">
                <a:latin typeface="DM Sans" pitchFamily="2" charset="0"/>
              </a:rPr>
              <a:t>Clinical pathway consultation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DD04AF-CBBB-A58C-281C-4001D218553D}"/>
              </a:ext>
            </a:extLst>
          </p:cNvPr>
          <p:cNvSpPr/>
          <p:nvPr/>
        </p:nvSpPr>
        <p:spPr>
          <a:xfrm>
            <a:off x="3622622" y="4728507"/>
            <a:ext cx="1549667" cy="11646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F26FFC8-B8D8-4C7D-5E86-DCB2A1ED9CE1}"/>
              </a:ext>
            </a:extLst>
          </p:cNvPr>
          <p:cNvSpPr txBox="1">
            <a:spLocks/>
          </p:cNvSpPr>
          <p:nvPr/>
        </p:nvSpPr>
        <p:spPr>
          <a:xfrm>
            <a:off x="3810231" y="5072979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dirty="0">
                <a:latin typeface="DM Sans" pitchFamily="2" charset="0"/>
              </a:rPr>
              <a:t>Minor illness consultation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EEDD88-FA88-0004-A483-49048ADA9929}"/>
              </a:ext>
            </a:extLst>
          </p:cNvPr>
          <p:cNvSpPr/>
          <p:nvPr/>
        </p:nvSpPr>
        <p:spPr>
          <a:xfrm>
            <a:off x="696251" y="4655857"/>
            <a:ext cx="1549667" cy="1164657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6B5E1C41-FD61-3CAB-A360-856978CFD774}"/>
              </a:ext>
            </a:extLst>
          </p:cNvPr>
          <p:cNvSpPr txBox="1">
            <a:spLocks/>
          </p:cNvSpPr>
          <p:nvPr/>
        </p:nvSpPr>
        <p:spPr>
          <a:xfrm>
            <a:off x="865201" y="5003936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500" dirty="0">
                <a:latin typeface="DM Sans" pitchFamily="2" charset="0"/>
              </a:rPr>
              <a:t>Urgent repeat meds consultation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6C2282-CE8B-C45F-9B0F-F41D4103F919}"/>
              </a:ext>
            </a:extLst>
          </p:cNvPr>
          <p:cNvSpPr/>
          <p:nvPr/>
        </p:nvSpPr>
        <p:spPr>
          <a:xfrm>
            <a:off x="9731667" y="4741230"/>
            <a:ext cx="1549667" cy="11646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54025407-9FFD-166E-2FCE-C7FF2360DCCA}"/>
              </a:ext>
            </a:extLst>
          </p:cNvPr>
          <p:cNvSpPr txBox="1">
            <a:spLocks/>
          </p:cNvSpPr>
          <p:nvPr/>
        </p:nvSpPr>
        <p:spPr>
          <a:xfrm>
            <a:off x="9920853" y="5025861"/>
            <a:ext cx="1211765" cy="622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2"/>
                </a:solidFill>
                <a:latin typeface="DM Sans" pitchFamily="2" charset="0"/>
              </a:rPr>
              <a:t>Self-care Essential service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F37DFB-6A8B-F8CB-4890-9A43B5E45CDE}"/>
              </a:ext>
            </a:extLst>
          </p:cNvPr>
          <p:cNvCxnSpPr>
            <a:stCxn id="9" idx="1"/>
          </p:cNvCxnSpPr>
          <p:nvPr/>
        </p:nvCxnSpPr>
        <p:spPr>
          <a:xfrm flipH="1" flipV="1">
            <a:off x="1471083" y="1984880"/>
            <a:ext cx="2151542" cy="2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85A01F6-CAE4-22E5-3942-7875CB099F5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71083" y="1984880"/>
            <a:ext cx="2" cy="1158241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2D811A-63BF-5F56-6261-DB296B037154}"/>
              </a:ext>
            </a:extLst>
          </p:cNvPr>
          <p:cNvCxnSpPr/>
          <p:nvPr/>
        </p:nvCxnSpPr>
        <p:spPr>
          <a:xfrm flipH="1" flipV="1">
            <a:off x="5172289" y="2044590"/>
            <a:ext cx="2151542" cy="2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1149986-B809-BC11-D16A-F4A597877150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7314353" y="2044590"/>
            <a:ext cx="9479" cy="1158241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3D9D5E-AFD1-45AA-E10E-10611B60B6C3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4416113" y="4376821"/>
            <a:ext cx="2" cy="348079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AC69E4D-73BE-67AF-1BA4-4106FC30B28F}"/>
              </a:ext>
            </a:extLst>
          </p:cNvPr>
          <p:cNvCxnSpPr>
            <a:cxnSpLocks/>
          </p:cNvCxnSpPr>
          <p:nvPr/>
        </p:nvCxnSpPr>
        <p:spPr>
          <a:xfrm>
            <a:off x="1464961" y="4307777"/>
            <a:ext cx="2" cy="348079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F074F71-2A60-7DA6-058D-DB95A0F3625C}"/>
              </a:ext>
            </a:extLst>
          </p:cNvPr>
          <p:cNvCxnSpPr>
            <a:cxnSpLocks/>
          </p:cNvCxnSpPr>
          <p:nvPr/>
        </p:nvCxnSpPr>
        <p:spPr>
          <a:xfrm>
            <a:off x="7314351" y="4367489"/>
            <a:ext cx="2" cy="348079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AFACF1-A85C-C7CD-C692-7FA4C60BB38C}"/>
              </a:ext>
            </a:extLst>
          </p:cNvPr>
          <p:cNvCxnSpPr>
            <a:cxnSpLocks/>
          </p:cNvCxnSpPr>
          <p:nvPr/>
        </p:nvCxnSpPr>
        <p:spPr>
          <a:xfrm flipH="1" flipV="1">
            <a:off x="8919364" y="2044590"/>
            <a:ext cx="16400" cy="1446611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A26694C-94BA-3689-63A1-E6C904ACC04A}"/>
              </a:ext>
            </a:extLst>
          </p:cNvPr>
          <p:cNvCxnSpPr>
            <a:cxnSpLocks/>
          </p:cNvCxnSpPr>
          <p:nvPr/>
        </p:nvCxnSpPr>
        <p:spPr>
          <a:xfrm flipH="1">
            <a:off x="8919364" y="2050185"/>
            <a:ext cx="724958" cy="0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A1AE13C-CD3C-7141-1A17-25E02FB74290}"/>
              </a:ext>
            </a:extLst>
          </p:cNvPr>
          <p:cNvSpPr/>
          <p:nvPr/>
        </p:nvSpPr>
        <p:spPr>
          <a:xfrm>
            <a:off x="8608509" y="3491201"/>
            <a:ext cx="654509" cy="58791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E4A59CE7-45AC-63B7-6F11-C6E1E0246E66}"/>
              </a:ext>
            </a:extLst>
          </p:cNvPr>
          <p:cNvSpPr txBox="1">
            <a:spLocks/>
          </p:cNvSpPr>
          <p:nvPr/>
        </p:nvSpPr>
        <p:spPr>
          <a:xfrm>
            <a:off x="8551702" y="3601100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met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7401921-80F6-9A29-108E-C7EC7E45C84F}"/>
              </a:ext>
            </a:extLst>
          </p:cNvPr>
          <p:cNvCxnSpPr>
            <a:cxnSpLocks/>
          </p:cNvCxnSpPr>
          <p:nvPr/>
        </p:nvCxnSpPr>
        <p:spPr>
          <a:xfrm flipV="1">
            <a:off x="8935764" y="4079119"/>
            <a:ext cx="0" cy="1218778"/>
          </a:xfrm>
          <a:prstGeom prst="line">
            <a:avLst/>
          </a:prstGeom>
          <a:ln w="28575">
            <a:solidFill>
              <a:srgbClr val="0F6B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C24E412-DDC5-9122-1579-ACCB90DE1065}"/>
              </a:ext>
            </a:extLst>
          </p:cNvPr>
          <p:cNvCxnSpPr>
            <a:cxnSpLocks/>
          </p:cNvCxnSpPr>
          <p:nvPr/>
        </p:nvCxnSpPr>
        <p:spPr>
          <a:xfrm flipH="1">
            <a:off x="8110256" y="5297897"/>
            <a:ext cx="825508" cy="0"/>
          </a:xfrm>
          <a:prstGeom prst="straightConnector1">
            <a:avLst/>
          </a:prstGeom>
          <a:ln w="28575">
            <a:solidFill>
              <a:srgbClr val="0F6B6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A329ABE6-D249-9F23-0261-9D97301794E5}"/>
              </a:ext>
            </a:extLst>
          </p:cNvPr>
          <p:cNvSpPr/>
          <p:nvPr/>
        </p:nvSpPr>
        <p:spPr>
          <a:xfrm>
            <a:off x="10110410" y="3491200"/>
            <a:ext cx="654509" cy="587918"/>
          </a:xfrm>
          <a:prstGeom prst="rect">
            <a:avLst/>
          </a:prstGeom>
          <a:solidFill>
            <a:srgbClr val="0F6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C0DF1FA-6B04-5A6D-F48F-1AAFAD3CBF66}"/>
              </a:ext>
            </a:extLst>
          </p:cNvPr>
          <p:cNvSpPr/>
          <p:nvPr/>
        </p:nvSpPr>
        <p:spPr>
          <a:xfrm>
            <a:off x="5543302" y="3197241"/>
            <a:ext cx="654509" cy="58791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222FF78A-92B9-3361-ED13-AAE65A1D7466}"/>
              </a:ext>
            </a:extLst>
          </p:cNvPr>
          <p:cNvSpPr txBox="1">
            <a:spLocks/>
          </p:cNvSpPr>
          <p:nvPr/>
        </p:nvSpPr>
        <p:spPr>
          <a:xfrm>
            <a:off x="5486495" y="3265822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met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C7832815-38F1-9234-C7FE-7E3738916E6F}"/>
              </a:ext>
            </a:extLst>
          </p:cNvPr>
          <p:cNvSpPr txBox="1">
            <a:spLocks/>
          </p:cNvSpPr>
          <p:nvPr/>
        </p:nvSpPr>
        <p:spPr>
          <a:xfrm>
            <a:off x="10055863" y="3559781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not met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76ACC3A-1231-91C0-06E1-A89D32F7045F}"/>
              </a:ext>
            </a:extLst>
          </p:cNvPr>
          <p:cNvSpPr/>
          <p:nvPr/>
        </p:nvSpPr>
        <p:spPr>
          <a:xfrm>
            <a:off x="5555711" y="3826478"/>
            <a:ext cx="654509" cy="587918"/>
          </a:xfrm>
          <a:prstGeom prst="rect">
            <a:avLst/>
          </a:prstGeom>
          <a:solidFill>
            <a:srgbClr val="0F6B6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6586A05C-D8DC-2995-B224-426833C8BB11}"/>
              </a:ext>
            </a:extLst>
          </p:cNvPr>
          <p:cNvSpPr txBox="1">
            <a:spLocks/>
          </p:cNvSpPr>
          <p:nvPr/>
        </p:nvSpPr>
        <p:spPr>
          <a:xfrm>
            <a:off x="5483152" y="3916732"/>
            <a:ext cx="768121" cy="45075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Gateway</a:t>
            </a:r>
          </a:p>
          <a:p>
            <a:pPr algn="ctr">
              <a:spcBef>
                <a:spcPts val="300"/>
              </a:spcBef>
            </a:pPr>
            <a:r>
              <a:rPr lang="en-GB" sz="1200">
                <a:solidFill>
                  <a:schemeClr val="bg2"/>
                </a:solidFill>
                <a:latin typeface="DM Sans" pitchFamily="2" charset="0"/>
              </a:rPr>
              <a:t>not met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AAD428-AF0F-3501-286A-EB461D490F5D}"/>
              </a:ext>
            </a:extLst>
          </p:cNvPr>
          <p:cNvSpPr/>
          <p:nvPr/>
        </p:nvSpPr>
        <p:spPr>
          <a:xfrm>
            <a:off x="4573035" y="6317678"/>
            <a:ext cx="7323937" cy="394563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45" name="TextBox 41">
            <a:extLst>
              <a:ext uri="{FF2B5EF4-FFF2-40B4-BE49-F238E27FC236}">
                <a16:creationId xmlns:a16="http://schemas.microsoft.com/office/drawing/2014/main" id="{7D3AE5D9-05A7-6C42-FC06-EB86815CF09B}"/>
              </a:ext>
            </a:extLst>
          </p:cNvPr>
          <p:cNvSpPr txBox="1"/>
          <p:nvPr/>
        </p:nvSpPr>
        <p:spPr>
          <a:xfrm>
            <a:off x="4573037" y="6343009"/>
            <a:ext cx="732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1400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 more detailed service pathway diagram can be found in Annex A of the service spec</a:t>
            </a:r>
          </a:p>
        </p:txBody>
      </p:sp>
    </p:spTree>
    <p:extLst>
      <p:ext uri="{BB962C8B-B14F-4D97-AF65-F5344CB8AC3E}">
        <p14:creationId xmlns:p14="http://schemas.microsoft.com/office/powerpoint/2010/main" val="338495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90BF5-4EA0-E606-5327-5A6941C8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service requirements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CF18D-C9DD-BD66-D871-D9FAD1107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492898"/>
            <a:ext cx="7675177" cy="4684065"/>
          </a:xfrm>
        </p:spPr>
        <p:txBody>
          <a:bodyPr>
            <a:normAutofit fontScale="77500" lnSpcReduction="20000"/>
          </a:bodyPr>
          <a:lstStyle/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Complying with Terms of Service requirements for Essential services and clinical governance</a:t>
            </a:r>
            <a:r>
              <a:rPr lang="en-US" sz="320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Have a consultation room meeting the </a:t>
            </a:r>
            <a:r>
              <a:rPr lang="en-US" sz="3200" i="0" u="none" strike="noStrike" dirty="0" err="1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ToS</a:t>
            </a: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requirements, with access to IT equipment for record keeping</a:t>
            </a:r>
            <a:r>
              <a:rPr lang="en-US" sz="320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Equipment – otoscope – see buying advice in Annex C</a:t>
            </a:r>
            <a:r>
              <a:rPr lang="en-US" sz="320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Standard operating procedure, including the process for escalation</a:t>
            </a:r>
            <a:r>
              <a:rPr lang="en-US" sz="320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Competency and training requirements</a:t>
            </a:r>
            <a:r>
              <a:rPr lang="en-US" sz="320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Have an NHS-assured clinical IT system</a:t>
            </a:r>
            <a:r>
              <a:rPr lang="en-US" sz="320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 (Provider Pays)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Sign-up to provide the service on MYS</a:t>
            </a:r>
            <a:r>
              <a:rPr lang="en-US" sz="320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Where supplies of an NHS medicine are made, the</a:t>
            </a:r>
            <a:r>
              <a:rPr lang="en-US" sz="3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normal </a:t>
            </a:r>
            <a:r>
              <a:rPr lang="en-US" sz="320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prescription charge rules apply</a:t>
            </a:r>
            <a:endParaRPr lang="en-US" sz="3200" i="0" dirty="0">
              <a:solidFill>
                <a:schemeClr val="accent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4F567-635F-BAD3-94F4-7D4BBE23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805" y="1830236"/>
            <a:ext cx="2719416" cy="3833446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405282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3CB24-BA0C-B456-9654-32BD85A5D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Funding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2E8CA-622E-82FB-3625-1B9A96D16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520531" cy="4351338"/>
          </a:xfrm>
        </p:spPr>
        <p:txBody>
          <a:bodyPr>
            <a:normAutofit/>
          </a:bodyPr>
          <a:lstStyle/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Funding for the clinical pathways consultations comes from the additional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£645m 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provided to support the recovery plan</a:t>
            </a: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Initial fixed payment of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£2,000</a:t>
            </a:r>
          </a:p>
          <a:p>
            <a:pPr lvl="1"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sign-up to provide the service on MYS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11.59pm on 30th January 2024</a:t>
            </a:r>
          </a:p>
          <a:p>
            <a:pPr lvl="1"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payment will be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reclaimed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if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clinical pathways consultations are not provided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the end of March 2024</a:t>
            </a:r>
          </a:p>
          <a:p>
            <a:pPr marL="355600" lvl="1" indent="-342900">
              <a:buClr>
                <a:srgbClr val="FF6D3A"/>
              </a:buClr>
            </a:pPr>
            <a:r>
              <a:rPr lang="en-US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£15 fee per completed consultation (also applies to CPCS consultations from 1st Jan 2024)</a:t>
            </a:r>
          </a:p>
          <a:p>
            <a:endParaRPr lang="en-GB" dirty="0"/>
          </a:p>
        </p:txBody>
      </p:sp>
      <p:pic>
        <p:nvPicPr>
          <p:cNvPr id="5" name="Graphic 4" descr="Daily calendar with solid fill">
            <a:extLst>
              <a:ext uri="{FF2B5EF4-FFF2-40B4-BE49-F238E27FC236}">
                <a16:creationId xmlns:a16="http://schemas.microsoft.com/office/drawing/2014/main" id="{ABAA0F35-62A5-2261-8D43-93B01BF24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40622" y="2961197"/>
            <a:ext cx="914400" cy="914400"/>
          </a:xfrm>
          <a:prstGeom prst="rect">
            <a:avLst/>
          </a:prstGeom>
        </p:spPr>
      </p:pic>
      <p:pic>
        <p:nvPicPr>
          <p:cNvPr id="6" name="Graphic 5" descr="Briefcase with solid fill">
            <a:extLst>
              <a:ext uri="{FF2B5EF4-FFF2-40B4-BE49-F238E27FC236}">
                <a16:creationId xmlns:a16="http://schemas.microsoft.com/office/drawing/2014/main" id="{B99E5238-D534-1194-6B1A-4D6964A2BD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6870" y="1772012"/>
            <a:ext cx="793906" cy="793906"/>
          </a:xfrm>
          <a:prstGeom prst="rect">
            <a:avLst/>
          </a:prstGeom>
        </p:spPr>
      </p:pic>
      <p:pic>
        <p:nvPicPr>
          <p:cNvPr id="7" name="Graphic 6" descr="Clipboard with solid fill">
            <a:extLst>
              <a:ext uri="{FF2B5EF4-FFF2-40B4-BE49-F238E27FC236}">
                <a16:creationId xmlns:a16="http://schemas.microsoft.com/office/drawing/2014/main" id="{3138EF9D-0483-0BB8-9BE0-24416514C2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56870" y="42317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4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B94F-B886-7D9A-1EE2-3DAEC16F0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6585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Funding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817E3CC-ABB9-586E-F43A-942C4E065F88}"/>
              </a:ext>
            </a:extLst>
          </p:cNvPr>
          <p:cNvSpPr txBox="1">
            <a:spLocks/>
          </p:cNvSpPr>
          <p:nvPr/>
        </p:nvSpPr>
        <p:spPr>
          <a:xfrm>
            <a:off x="213077" y="1344566"/>
            <a:ext cx="10415593" cy="51483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4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20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8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Wingdings" pitchFamily="2" charset="2"/>
              <a:buChar char="§"/>
              <a:defRPr sz="1600" kern="1200">
                <a:solidFill>
                  <a:srgbClr val="0072CE"/>
                </a:solidFill>
                <a:latin typeface="DM Sans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rgbClr val="FF6D3A"/>
              </a:buClr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A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monthly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fixed payment of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£1,000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where the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pharmacy meets a 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minimum number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of clinical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pathways consultations:</a:t>
            </a:r>
          </a:p>
          <a:p>
            <a:pPr marL="800100" lvl="1" indent="-342900">
              <a:buClr>
                <a:srgbClr val="FF6D3A"/>
              </a:buClr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From April 2024, an initial cap of 3,000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consultations per month per pharmacy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will be put in place</a:t>
            </a:r>
          </a:p>
          <a:p>
            <a:pPr marL="800100" lvl="1" indent="-342900">
              <a:buClr>
                <a:srgbClr val="FF6D3A"/>
              </a:buClr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From October 2024, new caps will be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introduced based on actual provision of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clinical pathway consultations, designed to </a:t>
            </a:r>
            <a:b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deliver 3 million consultations per quarter</a:t>
            </a:r>
          </a:p>
          <a:p>
            <a:pPr marL="342900" indent="-342900">
              <a:buClr>
                <a:srgbClr val="FF6D3A"/>
              </a:buClr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Clearly demonstrates an expectation of an average of100  per pharmacy a month – anything less and there is a real risk the Treasury will pull the plug</a:t>
            </a:r>
          </a:p>
          <a:p>
            <a:pPr>
              <a:buClr>
                <a:schemeClr val="accent1"/>
              </a:buClr>
            </a:pPr>
            <a:endParaRPr lang="en-US" dirty="0">
              <a:solidFill>
                <a:srgbClr val="0F6B61"/>
              </a:solidFill>
            </a:endParaRPr>
          </a:p>
          <a:p>
            <a:pPr marL="800100" lvl="1" indent="-342900">
              <a:buClr>
                <a:schemeClr val="accent1"/>
              </a:buClr>
              <a:buFont typeface="Calibri" panose="020F0502020204030204" pitchFamily="34" charset="0"/>
              <a:buChar char="–"/>
            </a:pPr>
            <a:endParaRPr lang="en-US" dirty="0">
              <a:solidFill>
                <a:srgbClr val="0F6B61"/>
              </a:solidFill>
            </a:endParaRPr>
          </a:p>
          <a:p>
            <a:pPr marL="342900" indent="-342900">
              <a:buClr>
                <a:schemeClr val="accent1"/>
              </a:buClr>
            </a:pPr>
            <a:endParaRPr lang="en-US" dirty="0">
              <a:solidFill>
                <a:srgbClr val="0F6B61"/>
              </a:solidFill>
            </a:endParaRP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39B768-6B63-0098-9EE9-486523C79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51295"/>
              </p:ext>
            </p:extLst>
          </p:nvPr>
        </p:nvGraphicFramePr>
        <p:xfrm>
          <a:off x="7365100" y="265858"/>
          <a:ext cx="4541150" cy="3977900"/>
        </p:xfrm>
        <a:graphic>
          <a:graphicData uri="http://schemas.openxmlformats.org/drawingml/2006/table">
            <a:tbl>
              <a:tblPr/>
              <a:tblGrid>
                <a:gridCol w="1561522">
                  <a:extLst>
                    <a:ext uri="{9D8B030D-6E8A-4147-A177-3AD203B41FA5}">
                      <a16:colId xmlns:a16="http://schemas.microsoft.com/office/drawing/2014/main" val="423352732"/>
                    </a:ext>
                  </a:extLst>
                </a:gridCol>
                <a:gridCol w="2979628">
                  <a:extLst>
                    <a:ext uri="{9D8B030D-6E8A-4147-A177-3AD203B41FA5}">
                      <a16:colId xmlns:a16="http://schemas.microsoft.com/office/drawing/2014/main" val="398157776"/>
                    </a:ext>
                  </a:extLst>
                </a:gridCol>
              </a:tblGrid>
              <a:tr h="49077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2CE"/>
                          </a:solidFill>
                          <a:effectLst/>
                        </a:rPr>
                        <a:t>Month </a:t>
                      </a:r>
                      <a:r>
                        <a:rPr lang="en-GB" sz="1200" dirty="0">
                          <a:solidFill>
                            <a:srgbClr val="0072CE"/>
                          </a:solidFill>
                          <a:effectLst/>
                        </a:rPr>
                        <a:t> </a:t>
                      </a:r>
                    </a:p>
                  </a:txBody>
                  <a:tcPr marL="89167" marR="89167" marT="89167" marB="89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D1B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rgbClr val="0072CE"/>
                          </a:solidFill>
                          <a:effectLst/>
                        </a:rPr>
                        <a:t>Minimum number of clinical pathways consultations</a:t>
                      </a:r>
                      <a:r>
                        <a:rPr lang="en-GB" sz="1200" dirty="0">
                          <a:solidFill>
                            <a:srgbClr val="0072CE"/>
                          </a:solidFill>
                          <a:effectLst/>
                        </a:rPr>
                        <a:t> </a:t>
                      </a:r>
                    </a:p>
                  </a:txBody>
                  <a:tcPr marL="89167" marR="89167" marT="89167" marB="891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7D1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816506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February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6298207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March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5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775647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April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5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880132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May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057294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June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937824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July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10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029148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August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20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06165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September 2024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20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892061"/>
                  </a:ext>
                </a:extLst>
              </a:tr>
              <a:tr h="325815"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rgbClr val="0072CE"/>
                          </a:solidFill>
                          <a:effectLst/>
                        </a:rPr>
                        <a:t>October 2024 onwards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rgbClr val="0072CE"/>
                          </a:solidFill>
                          <a:effectLst/>
                        </a:rPr>
                        <a:t>30  </a:t>
                      </a:r>
                    </a:p>
                  </a:txBody>
                  <a:tcPr marL="89167" marR="89167" marT="89167" marB="89167" anchor="ctr">
                    <a:lnL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F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16794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35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B61E-9EFF-3380-9E24-6309D8969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The clinical pathways and PGDs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7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7D52-0D3F-1F31-0DB3-000EFDFEB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Clinical pathway consultations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94D7-4427-674D-3646-44E984100A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6D3A"/>
              </a:buClr>
            </a:pPr>
            <a:r>
              <a:rPr lang="en-GB" sz="2600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clinical pathways element will enable the management of common infections by community pharmacies through offering </a:t>
            </a:r>
            <a:r>
              <a:rPr lang="en-GB" sz="26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self-care</a:t>
            </a:r>
            <a:r>
              <a:rPr lang="en-GB" sz="2600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26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safety netting advice</a:t>
            </a:r>
            <a:r>
              <a:rPr lang="en-GB" sz="2600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26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and only if appropriate</a:t>
            </a:r>
            <a:r>
              <a:rPr lang="en-GB" sz="2600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supplying a </a:t>
            </a:r>
            <a:r>
              <a:rPr lang="en-GB" sz="2600" b="1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restricted set of medicines </a:t>
            </a:r>
            <a:r>
              <a:rPr lang="en-GB" sz="2600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 complete episodes of care for seven common conditions</a:t>
            </a:r>
          </a:p>
          <a:p>
            <a:pPr>
              <a:buClr>
                <a:srgbClr val="FF6D3A"/>
              </a:buClr>
            </a:pPr>
            <a:r>
              <a:rPr lang="en-GB" sz="2600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NHSE </a:t>
            </a:r>
            <a:r>
              <a:rPr lang="en-GB" sz="2600" b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commissioned SPS to develop patient group directions (PGDs) and a protocol for the Pharmacy First service. </a:t>
            </a:r>
          </a:p>
          <a:p>
            <a:endParaRPr lang="en-GB" sz="2400" dirty="0">
              <a:latin typeface="DM Sans" pitchFamily="2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2FDBA-226A-63D0-C071-B1F56C81AAA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6D3A"/>
              </a:buClr>
            </a:pPr>
            <a:r>
              <a:rPr lang="en-GB" sz="3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</a:t>
            </a:r>
            <a:r>
              <a:rPr lang="en-GB" sz="3500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f</a:t>
            </a:r>
            <a:r>
              <a:rPr lang="en-GB" sz="3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inal PGDs and protocol</a:t>
            </a:r>
            <a:r>
              <a:rPr lang="en-GB" sz="3500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</a:t>
            </a:r>
            <a:r>
              <a:rPr lang="en-GB" sz="30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published on the NHS England website, have received national approval from the National Medical Director, Chief Pharmaceutical Officer and National Clinical Director for IPC </a:t>
            </a:r>
            <a:r>
              <a:rPr lang="en-GB" sz="3500" dirty="0">
                <a:solidFill>
                  <a:schemeClr val="accent1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&amp; AMR</a:t>
            </a:r>
            <a:endParaRPr lang="en-GB" sz="3000" dirty="0">
              <a:solidFill>
                <a:schemeClr val="accent1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2" descr="Specialist Pharmacy Service - elearning for healthcare">
            <a:extLst>
              <a:ext uri="{FF2B5EF4-FFF2-40B4-BE49-F238E27FC236}">
                <a16:creationId xmlns:a16="http://schemas.microsoft.com/office/drawing/2014/main" id="{E652F9C4-0CDA-84BC-024C-ADDC3C28E3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99" b="18126"/>
          <a:stretch/>
        </p:blipFill>
        <p:spPr bwMode="auto">
          <a:xfrm>
            <a:off x="8161275" y="4954653"/>
            <a:ext cx="3313075" cy="12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41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6933-7CF1-5563-55D5-3F7C34AA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Development of clinical pathways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99339-8C69-71A1-DB99-71CC0514919E}"/>
              </a:ext>
            </a:extLst>
          </p:cNvPr>
          <p:cNvSpPr/>
          <p:nvPr/>
        </p:nvSpPr>
        <p:spPr>
          <a:xfrm>
            <a:off x="2708024" y="2072336"/>
            <a:ext cx="2160000" cy="1908000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862CC8B-EF74-CA9A-A715-9B43C89919DC}"/>
              </a:ext>
            </a:extLst>
          </p:cNvPr>
          <p:cNvSpPr txBox="1"/>
          <p:nvPr/>
        </p:nvSpPr>
        <p:spPr>
          <a:xfrm>
            <a:off x="2905709" y="2164454"/>
            <a:ext cx="17646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Multi-professional expert working group to develop robust clinical pathways for each of the 7 conditions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4C228B-0DDC-22D6-B1D1-30DA26CF1BAB}"/>
              </a:ext>
            </a:extLst>
          </p:cNvPr>
          <p:cNvSpPr/>
          <p:nvPr/>
        </p:nvSpPr>
        <p:spPr>
          <a:xfrm>
            <a:off x="4950708" y="2072336"/>
            <a:ext cx="2160000" cy="1908000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06B500AA-A80E-DB30-6DD5-BB28DB72666C}"/>
              </a:ext>
            </a:extLst>
          </p:cNvPr>
          <p:cNvSpPr txBox="1"/>
          <p:nvPr/>
        </p:nvSpPr>
        <p:spPr>
          <a:xfrm>
            <a:off x="5120687" y="2164454"/>
            <a:ext cx="1764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2"/>
                </a:solidFill>
                <a:latin typeface="DM Sans" pitchFamily="2" charset="77"/>
              </a:rPr>
              <a:t>Adherence to NICE guidelines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B44554-9860-7B0A-76D5-CA45FDA7D233}"/>
              </a:ext>
            </a:extLst>
          </p:cNvPr>
          <p:cNvSpPr/>
          <p:nvPr/>
        </p:nvSpPr>
        <p:spPr>
          <a:xfrm>
            <a:off x="7193392" y="2072336"/>
            <a:ext cx="2160000" cy="190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02809AEC-5F29-6315-490C-1E23926445F0}"/>
              </a:ext>
            </a:extLst>
          </p:cNvPr>
          <p:cNvSpPr txBox="1"/>
          <p:nvPr/>
        </p:nvSpPr>
        <p:spPr>
          <a:xfrm>
            <a:off x="7354550" y="2164454"/>
            <a:ext cx="1764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National template for PGDs developed by SPS</a:t>
            </a:r>
            <a:endParaRPr kumimoji="0" lang="en-US" sz="1400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1A4223-F1CC-5CE7-00FB-7E13A5309F16}"/>
              </a:ext>
            </a:extLst>
          </p:cNvPr>
          <p:cNvSpPr/>
          <p:nvPr/>
        </p:nvSpPr>
        <p:spPr>
          <a:xfrm>
            <a:off x="3843002" y="4049137"/>
            <a:ext cx="2160000" cy="1908000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B2709BEB-D7D4-9768-B9FB-E3FB90A77600}"/>
              </a:ext>
            </a:extLst>
          </p:cNvPr>
          <p:cNvSpPr txBox="1"/>
          <p:nvPr/>
        </p:nvSpPr>
        <p:spPr>
          <a:xfrm>
            <a:off x="4040687" y="4201929"/>
            <a:ext cx="17646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sz="14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Pharmacy Quality Scheme antimicrobial stewardship foundation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BB50F0-FED3-5D24-7CE8-38FE2B7D5C9C}"/>
              </a:ext>
            </a:extLst>
          </p:cNvPr>
          <p:cNvSpPr/>
          <p:nvPr/>
        </p:nvSpPr>
        <p:spPr>
          <a:xfrm>
            <a:off x="6076865" y="4040836"/>
            <a:ext cx="2160000" cy="1908000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40F06A4-5405-D8C8-B592-EBB3315F800F}"/>
              </a:ext>
            </a:extLst>
          </p:cNvPr>
          <p:cNvSpPr txBox="1"/>
          <p:nvPr/>
        </p:nvSpPr>
        <p:spPr>
          <a:xfrm>
            <a:off x="6274550" y="4201929"/>
            <a:ext cx="1764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>
                <a:solidFill>
                  <a:schemeClr val="bg2"/>
                </a:solidFill>
                <a:latin typeface="DM Sans" pitchFamily="2" charset="77"/>
              </a:rPr>
              <a:t>AMR Programme Board Oversight National Medical Director and Chief Medical Officer for England</a:t>
            </a:r>
            <a:endParaRPr kumimoji="0" lang="en-US" sz="1400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244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5D8A3-AFA5-B09A-4D91-C6C7D59C1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Monitoring and surveillance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FE917-1CB1-A4B9-701D-23C5326F4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279662" cy="4351338"/>
          </a:xfrm>
        </p:spPr>
        <p:txBody>
          <a:bodyPr>
            <a:normAutofit/>
          </a:bodyPr>
          <a:lstStyle/>
          <a:p>
            <a:pPr>
              <a:buClr>
                <a:srgbClr val="FF6D3A"/>
              </a:buClr>
            </a:pPr>
            <a:r>
              <a:rPr lang="en-GB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NHSE will closely monitor the Pharmacy First service post-launch to allow for robust oversight and monitor for any potential impact on antimicrobial resistance so that any needed mitigations can be quickly actioned</a:t>
            </a:r>
          </a:p>
          <a:p>
            <a:pPr>
              <a:buClr>
                <a:srgbClr val="FF6D3A"/>
              </a:buClr>
            </a:pPr>
            <a:r>
              <a:rPr lang="en-GB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NHSE 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en-GB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working with NHSBSA to 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enable pharmacy reimbursement and functionality for PGD supply to be recorded via ePACT2 data, or in a parallel dashboard</a:t>
            </a:r>
          </a:p>
          <a:p>
            <a:pPr>
              <a:buClr>
                <a:srgbClr val="FF6D3A"/>
              </a:buClr>
            </a:pPr>
            <a:r>
              <a:rPr lang="en-GB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NIHR will commission an evaluation of Pharmacy First services considering implications for antimicrobial resistance.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286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1C11D-B525-7ADA-5317-34727EC37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PGDs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2FC2A-3DA3-4B67-A67D-1510E1C17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10791602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Pharmacists need to read all 23 PGDs and protocol 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Draft PGDs and protocol published on 1st December 2023 to help pharmacists and pharmacy owners start to prepare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Pharmacists </a:t>
            </a: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must read and sign the final versions of the PGDs and protocol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rather than the draft versions</a:t>
            </a:r>
          </a:p>
          <a:p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Draft versions are not signed by NHSE – do not provide </a:t>
            </a:r>
            <a:r>
              <a:rPr lang="en-US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authorisation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supply medicines at NHS expense for the Pharmacy First service</a:t>
            </a:r>
          </a:p>
        </p:txBody>
      </p:sp>
    </p:spTree>
    <p:extLst>
      <p:ext uri="{BB962C8B-B14F-4D97-AF65-F5344CB8AC3E}">
        <p14:creationId xmlns:p14="http://schemas.microsoft.com/office/powerpoint/2010/main" val="2431795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DF718-99B9-2C8D-C0DD-EF91DB615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509" y="2074277"/>
            <a:ext cx="6952688" cy="268183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Learning and development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18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A641B-B33E-AF45-5964-8EB7183D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70C0"/>
                </a:solidFill>
              </a:rPr>
              <a:t>Agenda for the evening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5BE97-06A6-A6E1-ADFA-626B98ECB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Chair’s introduction to the evening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Pharmacy First Service Overview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Tips to stretch your workforce and Making Every Contact Count (MECC)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Patient journey through the UTI conditions pathway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Key dates &amp; Resources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en-GB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Q&amp;A - All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400" kern="10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Close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178880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2D19D-68E8-455F-F2AA-01420325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Learning and development 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D8D7-A51F-66F0-877E-2D572ED6DD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5529136" cy="4351338"/>
          </a:xfrm>
        </p:spPr>
        <p:txBody>
          <a:bodyPr>
            <a:normAutofit/>
          </a:bodyPr>
          <a:lstStyle/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CPPE webpage detailing training resources</a:t>
            </a:r>
          </a:p>
          <a:p>
            <a:pPr lvl="1">
              <a:buClr>
                <a:srgbClr val="FF6D3A"/>
              </a:buClr>
            </a:pP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www.cppe.ac.uk/services/pharmacy-first/</a:t>
            </a: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>
              <a:buClr>
                <a:srgbClr val="FF6D3A"/>
              </a:buClr>
            </a:pP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Pharmacy First self-assessment framework – developed by CPPE and NHSE</a:t>
            </a:r>
          </a:p>
          <a:p>
            <a:pPr>
              <a:buClr>
                <a:srgbClr val="FF6D3A"/>
              </a:buClr>
            </a:pP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Personal development action plan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B0F8B6-128E-7539-A192-8E05D3C160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2990" y="1825625"/>
            <a:ext cx="4649927" cy="4077752"/>
          </a:xfr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4092783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7C76C-EB96-6A4A-ED72-50DA480F8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Learning and development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5E8CA-0E5D-D5D1-377D-D0E73CD2A5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NHSE funded training by </a:t>
            </a:r>
            <a:r>
              <a:rPr lang="en-US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Cliniskills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lvl="1"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Clinical examination skills  includes e-learning and face-to-face training</a:t>
            </a:r>
          </a:p>
          <a:p>
            <a:pPr lvl="1"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F2f fully booked but waiting list function</a:t>
            </a:r>
          </a:p>
          <a:p>
            <a:pPr marL="457200" lvl="1" indent="0">
              <a:buClr>
                <a:srgbClr val="FF6D3A"/>
              </a:buClr>
              <a:buNone/>
            </a:pPr>
            <a:endParaRPr lang="en-US" dirty="0">
              <a:solidFill>
                <a:schemeClr val="accent1"/>
              </a:solidFill>
              <a:highlight>
                <a:srgbClr val="FFFF00"/>
              </a:highlight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>
                <a:srgbClr val="FF6D3A"/>
              </a:buClr>
            </a:pP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www.cliniskills.com/community-pharmacists</a:t>
            </a:r>
            <a:r>
              <a:rPr lang="en-GB" dirty="0">
                <a:solidFill>
                  <a:srgbClr val="FF6D3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GB" dirty="0">
                <a:solidFill>
                  <a:srgbClr val="FF6D3A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62F7EA-6131-7558-FD6E-C5FDC0093D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CPE Pharmacy First webinars:</a:t>
            </a:r>
          </a:p>
          <a:p>
            <a:pPr lvl="1">
              <a:buClr>
                <a:srgbClr val="FF6D3A"/>
              </a:buClr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Getting to know the service 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recorded version available</a:t>
            </a:r>
          </a:p>
          <a:p>
            <a:pPr lvl="1">
              <a:buClr>
                <a:srgbClr val="FF6D3A"/>
              </a:buClr>
            </a:pPr>
            <a:r>
              <a:rPr lang="en-US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Getting ready for launch </a:t>
            </a: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– 15th Jan - recorded version available soon</a:t>
            </a:r>
          </a:p>
          <a:p>
            <a:pPr lvl="1">
              <a:buClr>
                <a:srgbClr val="FF6D3A"/>
              </a:buClr>
            </a:pP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LPC events – discussion about what is contractor need? </a:t>
            </a: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pharmacists completed their personal development action plan?</a:t>
            </a:r>
          </a:p>
          <a:p>
            <a:pPr lvl="1"/>
            <a:endParaRPr lang="en-US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6230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AACB-CC2C-F58B-3AFC-8598330EC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9455" y="2074277"/>
            <a:ext cx="6915742" cy="2681830"/>
          </a:xfrm>
        </p:spPr>
        <p:txBody>
          <a:bodyPr/>
          <a:lstStyle/>
          <a:p>
            <a:pPr algn="l"/>
            <a:r>
              <a:rPr lang="en-US"/>
              <a:t>Preparing to provide the service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236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29321-5DAC-20C8-18A6-642928EA9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Preparing to provide the service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A27D8-F5B9-25AE-8576-6C36E8DBD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7" y="1825625"/>
            <a:ext cx="10539675" cy="4351338"/>
          </a:xfrm>
        </p:spPr>
        <p:txBody>
          <a:bodyPr/>
          <a:lstStyle/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Download and read the </a:t>
            </a:r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service specification </a:t>
            </a:r>
            <a:r>
              <a:rPr lang="en-US" sz="20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and </a:t>
            </a:r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clinical pathways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If you then want to provide the service from the start date, </a:t>
            </a:r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sign up on MYS</a:t>
            </a:r>
            <a:r>
              <a:rPr lang="en-US" sz="20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– preferably by 31st December 2023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Place an </a:t>
            </a:r>
            <a:r>
              <a:rPr lang="en-US" sz="20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order for an otoscope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342900" indent="-342900" algn="l" rtl="0" fontAlgn="base">
              <a:buClr>
                <a:srgbClr val="FF6D3A"/>
              </a:buClr>
              <a:buFont typeface="+mj-lt"/>
              <a:buAutoNum type="arabicPeriod"/>
            </a:pPr>
            <a:r>
              <a:rPr lang="en-US" sz="20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Download and start</a:t>
            </a:r>
            <a:r>
              <a:rPr lang="en-US" sz="20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800100" lvl="1" indent="-342900" fontAlgn="base">
              <a:buClr>
                <a:srgbClr val="FF6D3A"/>
              </a:buClr>
              <a:buFont typeface="+mj-lt"/>
              <a:buAutoNum type="arabicPeriod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reading the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PGDs </a:t>
            </a:r>
            <a:r>
              <a:rPr lang="en-US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and</a:t>
            </a:r>
            <a:r>
              <a:rPr lang="en-US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marL="800100" lvl="1" indent="-342900" fontAlgn="base">
              <a:buClr>
                <a:srgbClr val="FF6D3A"/>
              </a:buClr>
              <a:buFont typeface="+mj-lt"/>
              <a:buAutoNum type="arabicPeriod"/>
            </a:pPr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clinical protocol </a:t>
            </a:r>
            <a:endParaRPr lang="en-US" b="0" i="0" dirty="0">
              <a:solidFill>
                <a:schemeClr val="accent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930C640-A8CF-74F5-7080-FEA21950B8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18687" y="2890780"/>
            <a:ext cx="6848211" cy="2535295"/>
          </a:xfrm>
        </p:spPr>
      </p:pic>
    </p:spTree>
    <p:extLst>
      <p:ext uri="{BB962C8B-B14F-4D97-AF65-F5344CB8AC3E}">
        <p14:creationId xmlns:p14="http://schemas.microsoft.com/office/powerpoint/2010/main" val="336632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3E827-C52C-67C1-2F3F-18127D3A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Preparing to provide the service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3FBE-1761-8431-B3C0-56A9AE7E8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9515705" cy="4351338"/>
          </a:xfrm>
        </p:spPr>
        <p:txBody>
          <a:bodyPr>
            <a:normAutofit/>
          </a:bodyPr>
          <a:lstStyle/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Start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considering which IT system 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you want to use and look into costs and contracting</a:t>
            </a:r>
            <a:r>
              <a:rPr lang="en-US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Provide an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initial briefing 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on the service for your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staff</a:t>
            </a:r>
            <a:r>
              <a:rPr lang="en-US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Create a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training plan with pharmacists 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who will provide the service (using the CPPE self-assessment), including ensuring they know how to use an otoscope</a:t>
            </a:r>
            <a:r>
              <a:rPr lang="en-US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Sign up to the LPC newsletters and follow on social media for details of any </a:t>
            </a:r>
            <a:r>
              <a:rPr lang="en-US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local training sessions</a:t>
            </a:r>
            <a:r>
              <a:rPr lang="en-US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  <a:buFont typeface="+mj-lt"/>
              <a:buAutoNum type="arabicPeriod" startAt="5"/>
            </a:pP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Start to develop an </a:t>
            </a:r>
            <a:r>
              <a:rPr lang="en-US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SOP</a:t>
            </a:r>
            <a:r>
              <a:rPr lang="en-US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or update your CPCS SOP</a:t>
            </a:r>
            <a:endParaRPr lang="en-US" b="0" i="0" dirty="0">
              <a:solidFill>
                <a:schemeClr val="accent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12" name="AutoShape 9" descr="Cloud Computing with solid fill">
            <a:extLst>
              <a:ext uri="{FF2B5EF4-FFF2-40B4-BE49-F238E27FC236}">
                <a16:creationId xmlns:a16="http://schemas.microsoft.com/office/drawing/2014/main" id="{9F477247-705C-DBBB-10F7-6990FBFC5B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300283" y="216086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Graphic 13" descr="Clipboard Checked with solid fill">
            <a:extLst>
              <a:ext uri="{FF2B5EF4-FFF2-40B4-BE49-F238E27FC236}">
                <a16:creationId xmlns:a16="http://schemas.microsoft.com/office/drawing/2014/main" id="{F3795198-D2DE-BD8A-CE87-AA144A0BA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39400" y="3021226"/>
            <a:ext cx="914400" cy="914400"/>
          </a:xfrm>
          <a:prstGeom prst="rect">
            <a:avLst/>
          </a:prstGeom>
        </p:spPr>
      </p:pic>
      <p:pic>
        <p:nvPicPr>
          <p:cNvPr id="16" name="Graphic 15" descr="Cloud Computing with solid fill">
            <a:extLst>
              <a:ext uri="{FF2B5EF4-FFF2-40B4-BE49-F238E27FC236}">
                <a16:creationId xmlns:a16="http://schemas.microsoft.com/office/drawing/2014/main" id="{02B016DB-544C-D0E8-525F-D6DBA2588B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67759" y="1551265"/>
            <a:ext cx="914400" cy="914400"/>
          </a:xfrm>
          <a:prstGeom prst="rect">
            <a:avLst/>
          </a:prstGeom>
        </p:spPr>
      </p:pic>
      <p:pic>
        <p:nvPicPr>
          <p:cNvPr id="18" name="Graphic 17" descr="Customer review with solid fill">
            <a:extLst>
              <a:ext uri="{FF2B5EF4-FFF2-40B4-BE49-F238E27FC236}">
                <a16:creationId xmlns:a16="http://schemas.microsoft.com/office/drawing/2014/main" id="{FDB2A901-B746-ACDC-2077-2CDE45EE15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439400" y="45730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0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8FEE-F392-590C-E62C-B1514D1BD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Resources to help you get ready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63AB3-E7CB-356B-AB11-9D648FA873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198633" cy="4351338"/>
          </a:xfrm>
        </p:spPr>
        <p:txBody>
          <a:bodyPr/>
          <a:lstStyle/>
          <a:p>
            <a:pPr algn="l" rtl="0" fontAlgn="base">
              <a:buClr>
                <a:srgbClr val="FF6D3A"/>
              </a:buClr>
            </a:pP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Checklists of things to do to prepare for the service for 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pharmacy owners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and 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pharmacists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The 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CPCS toolkit 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is being updated to cover the new service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CPPE Pharmacy First webpage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and 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self-assessment </a:t>
            </a:r>
            <a:b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framework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400" b="1" i="0" u="none" strike="noStrike" dirty="0" err="1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Cliniskills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training modules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and 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locally organised </a:t>
            </a:r>
            <a:b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training options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</a:p>
          <a:p>
            <a:pPr algn="l" rtl="0" fontAlgn="base">
              <a:buClr>
                <a:srgbClr val="FF6D3A"/>
              </a:buClr>
            </a:pP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Summary briefing 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for pharmacy team members</a:t>
            </a:r>
            <a:endParaRPr lang="en-US" sz="2400" b="0" i="0" dirty="0">
              <a:solidFill>
                <a:schemeClr val="accent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0CE54-3293-9897-9E23-B8791C3B5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73" y="1358809"/>
            <a:ext cx="1923415" cy="2482263"/>
          </a:xfrm>
          <a:prstGeom prst="rect">
            <a:avLst/>
          </a:prstGeom>
          <a:ln>
            <a:solidFill>
              <a:srgbClr val="0072CE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61FDBD7-08DF-5A03-F948-C9749237A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654" y="2684372"/>
            <a:ext cx="2601037" cy="1808589"/>
          </a:xfrm>
          <a:prstGeom prst="rect">
            <a:avLst/>
          </a:prstGeom>
          <a:ln>
            <a:solidFill>
              <a:srgbClr val="0072CE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34AD7-B53C-C1D2-F03D-E6268E58E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325" y="3696600"/>
            <a:ext cx="1923415" cy="2717936"/>
          </a:xfrm>
          <a:prstGeom prst="rect">
            <a:avLst/>
          </a:prstGeom>
          <a:ln>
            <a:solidFill>
              <a:srgbClr val="0072CE"/>
            </a:solidFill>
          </a:ln>
        </p:spPr>
      </p:pic>
    </p:spTree>
    <p:extLst>
      <p:ext uri="{BB962C8B-B14F-4D97-AF65-F5344CB8AC3E}">
        <p14:creationId xmlns:p14="http://schemas.microsoft.com/office/powerpoint/2010/main" val="3575652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71E95-FBD9-BBB7-C1EE-8AFC72DDE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Promoting the service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3022-E315-0E59-144A-9EB674B60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8106354" cy="435133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NHS England is developing a marketing campaign for the service</a:t>
            </a: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Briefing to Local Medical Committees and general practices about the service</a:t>
            </a:r>
          </a:p>
          <a:p>
            <a:pPr lvl="1">
              <a:buClr>
                <a:srgbClr val="FF6D3A"/>
              </a:buClr>
            </a:pPr>
            <a:r>
              <a:rPr lang="en-US" sz="2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 briefing for LMCs and general practice teams is available at cpe.org.uk/</a:t>
            </a:r>
            <a:r>
              <a:rPr lang="en-US" sz="26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pharmacyfirst</a:t>
            </a:r>
            <a:endParaRPr lang="en-US" sz="2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buClr>
                <a:srgbClr val="FF6D3A"/>
              </a:buClr>
            </a:pPr>
            <a:r>
              <a:rPr lang="en-US" sz="2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NHSE developing practice toolkit</a:t>
            </a:r>
          </a:p>
          <a:p>
            <a:pPr lvl="1">
              <a:buClr>
                <a:srgbClr val="FF6D3A"/>
              </a:buClr>
            </a:pPr>
            <a:r>
              <a:rPr lang="en-US" sz="2600" b="1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Pharmacy teams to talk to local practices</a:t>
            </a: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resources are being developed by Community Pharmacy England to help you and LPCs to promote the service to patients, the public and local stakeholder </a:t>
            </a:r>
            <a:r>
              <a:rPr lang="en-US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organisations</a:t>
            </a:r>
            <a:endParaRPr lang="en-US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pic>
        <p:nvPicPr>
          <p:cNvPr id="7" name="Graphic 6" descr="Monitor outline">
            <a:extLst>
              <a:ext uri="{FF2B5EF4-FFF2-40B4-BE49-F238E27FC236}">
                <a16:creationId xmlns:a16="http://schemas.microsoft.com/office/drawing/2014/main" id="{49E34BED-8BEE-6184-578B-D78407D76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36155" y="1825625"/>
            <a:ext cx="914400" cy="914400"/>
          </a:xfrm>
          <a:prstGeom prst="rect">
            <a:avLst/>
          </a:prstGeom>
        </p:spPr>
      </p:pic>
      <p:pic>
        <p:nvPicPr>
          <p:cNvPr id="9" name="Graphic 8" descr="Board Of Directors with solid fill">
            <a:extLst>
              <a:ext uri="{FF2B5EF4-FFF2-40B4-BE49-F238E27FC236}">
                <a16:creationId xmlns:a16="http://schemas.microsoft.com/office/drawing/2014/main" id="{1027C964-0EA2-CCDC-F495-0DFA1869EA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6155" y="3086894"/>
            <a:ext cx="914400" cy="914400"/>
          </a:xfrm>
          <a:prstGeom prst="rect">
            <a:avLst/>
          </a:prstGeom>
        </p:spPr>
      </p:pic>
      <p:pic>
        <p:nvPicPr>
          <p:cNvPr id="11" name="Graphic 10" descr="Connections with solid fill">
            <a:extLst>
              <a:ext uri="{FF2B5EF4-FFF2-40B4-BE49-F238E27FC236}">
                <a16:creationId xmlns:a16="http://schemas.microsoft.com/office/drawing/2014/main" id="{818043D7-698B-9EFE-0D13-00ED2BE24F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6155" y="462331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3EF4-A3ED-A08F-1BDB-882EAF0D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66" y="1527787"/>
            <a:ext cx="7456349" cy="2681830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chemeClr val="accent1"/>
                </a:solidFill>
              </a:rPr>
              <a:t>Questions</a:t>
            </a:r>
            <a:br>
              <a:rPr lang="en-US" sz="6600" b="1" dirty="0">
                <a:solidFill>
                  <a:schemeClr val="accent1"/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cpe.org.uk/</a:t>
            </a:r>
            <a:r>
              <a:rPr lang="en-US" sz="4000" b="1" dirty="0" err="1">
                <a:solidFill>
                  <a:schemeClr val="accent1"/>
                </a:solidFill>
              </a:rPr>
              <a:t>pharmacyfirst</a:t>
            </a:r>
            <a:endParaRPr lang="en-GB" sz="6600" b="1" dirty="0">
              <a:solidFill>
                <a:schemeClr val="accent1"/>
              </a:solidFill>
            </a:endParaRPr>
          </a:p>
        </p:txBody>
      </p:sp>
      <p:pic>
        <p:nvPicPr>
          <p:cNvPr id="5" name="Graphic 4" descr="Questions with solid fill">
            <a:extLst>
              <a:ext uri="{FF2B5EF4-FFF2-40B4-BE49-F238E27FC236}">
                <a16:creationId xmlns:a16="http://schemas.microsoft.com/office/drawing/2014/main" id="{8F69001B-512F-87F6-4820-1D287D39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712" y="2896298"/>
            <a:ext cx="2433915" cy="243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4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23" y="1173684"/>
            <a:ext cx="6695801" cy="4510632"/>
          </a:xfrm>
        </p:spPr>
        <p:txBody>
          <a:bodyPr>
            <a:normAutofit/>
          </a:bodyPr>
          <a:lstStyle/>
          <a:p>
            <a:pPr rtl="0"/>
            <a:r>
              <a:rPr lang="en-US" b="1" dirty="0">
                <a:solidFill>
                  <a:srgbClr val="0070C0"/>
                </a:solidFill>
              </a:rPr>
              <a:t>Pharmacy First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gb" sz="4000" b="1" dirty="0">
                <a:solidFill>
                  <a:schemeClr val="accent1"/>
                </a:solidFill>
              </a:rPr>
              <a:t>“Making Every Contact Count”</a:t>
            </a:r>
            <a:br>
              <a:rPr lang="en-gb" sz="4000" b="1" dirty="0">
                <a:solidFill>
                  <a:schemeClr val="accent1"/>
                </a:solidFill>
              </a:rPr>
            </a:br>
            <a:br>
              <a:rPr lang="en-gb" sz="4400" dirty="0"/>
            </a:b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751C4-4A1F-C8A7-34FB-46A35AA1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03" y="152400"/>
            <a:ext cx="1822547" cy="11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27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42E6-5EBB-BEB8-D2DB-9AAC153E6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571500"/>
            <a:ext cx="11268075" cy="5905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chemeClr val="accent1"/>
                </a:solidFill>
              </a:rPr>
              <a:t>Making Every Contact Count or Maximising Income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2" name="Content Placeholder 9">
            <a:extLst>
              <a:ext uri="{FF2B5EF4-FFF2-40B4-BE49-F238E27FC236}">
                <a16:creationId xmlns:a16="http://schemas.microsoft.com/office/drawing/2014/main" id="{6B1AB3ED-FA96-975F-0185-A3EEEBCC207D}"/>
              </a:ext>
            </a:extLst>
          </p:cNvPr>
          <p:cNvSpPr txBox="1">
            <a:spLocks/>
          </p:cNvSpPr>
          <p:nvPr/>
        </p:nvSpPr>
        <p:spPr>
          <a:xfrm>
            <a:off x="640600" y="1905000"/>
            <a:ext cx="457319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Patient Journey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Pharmacy Staff Involvement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Closing the consultation &amp; safety netting</a:t>
            </a:r>
            <a:endParaRPr lang="en-US" sz="36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Content Placeholder 8" descr="Vertical Box List showing 3 groups arranged one below the other with bullet points for task descriptions under each group">
            <a:extLst>
              <a:ext uri="{FF2B5EF4-FFF2-40B4-BE49-F238E27FC236}">
                <a16:creationId xmlns:a16="http://schemas.microsoft.com/office/drawing/2014/main" id="{A0EE0298-CB5E-0521-F6CF-8058BE5CE6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6818071"/>
              </p:ext>
            </p:extLst>
          </p:nvPr>
        </p:nvGraphicFramePr>
        <p:xfrm>
          <a:off x="6826251" y="1323975"/>
          <a:ext cx="4572000" cy="4848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441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23" y="1173684"/>
            <a:ext cx="6695801" cy="4510632"/>
          </a:xfrm>
        </p:spPr>
        <p:txBody>
          <a:bodyPr>
            <a:noAutofit/>
          </a:bodyPr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D3A"/>
              </a:buClr>
              <a:buSzTx/>
              <a:tabLst/>
              <a:defRPr/>
            </a:pPr>
            <a:r>
              <a:rPr lang="en-GB" sz="4000" b="1" dirty="0">
                <a:solidFill>
                  <a:srgbClr val="0070C0"/>
                </a:solidFill>
              </a:rPr>
              <a:t>Pharmacy First Service Overview</a:t>
            </a:r>
            <a:br>
              <a:rPr lang="en-GB" sz="4000" b="1" dirty="0">
                <a:solidFill>
                  <a:srgbClr val="0070C0"/>
                </a:solidFill>
              </a:rPr>
            </a:br>
            <a:br>
              <a:rPr lang="en-GB" sz="3600" dirty="0"/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Strategic context for the service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​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Summary of the service requirements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​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The clinical pathways and PGDs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​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Learning and development requirements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​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Preparing to provide the service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​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Q&amp;A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</a:b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751C4-4A1F-C8A7-34FB-46A35AA1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28" y="209550"/>
            <a:ext cx="1822547" cy="11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6418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E3583-6193-3612-B72E-5C4FFC9CC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4" y="641351"/>
            <a:ext cx="3952875" cy="699958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Patient Journey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A34C-1F17-E9CD-6563-91FE8F3FD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2009774"/>
            <a:ext cx="3838575" cy="3783143"/>
          </a:xfrm>
        </p:spPr>
        <p:txBody>
          <a:bodyPr/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External Referral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Self-Referral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Pharmacy Recruitment</a:t>
            </a: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CAFC4-2402-EA66-4C00-046BB4CDF9EC}"/>
              </a:ext>
            </a:extLst>
          </p:cNvPr>
          <p:cNvSpPr txBox="1"/>
          <p:nvPr/>
        </p:nvSpPr>
        <p:spPr>
          <a:xfrm>
            <a:off x="5067300" y="641351"/>
            <a:ext cx="6657975" cy="5868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 Pharmacy Recruitment</a:t>
            </a:r>
          </a:p>
          <a:p>
            <a:pPr marL="70866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OTC Purchase converted to a PF Consultation</a:t>
            </a:r>
          </a:p>
          <a:p>
            <a:pPr marL="70866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Till Markers &amp; Messages</a:t>
            </a:r>
          </a:p>
          <a:p>
            <a:pPr marL="70866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Margin OTC vs Consultation</a:t>
            </a:r>
          </a:p>
          <a:p>
            <a:pPr marL="70866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Advertising in the pharmacy</a:t>
            </a:r>
          </a:p>
          <a:p>
            <a:pPr marL="708660"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“up selling”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Patient Clerking – pre-loaded into </a:t>
            </a:r>
            <a:r>
              <a:rPr lang="en-GB" sz="2800" kern="100" dirty="0" err="1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Pharmoutcomes</a:t>
            </a: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&amp; by whom?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“Partial Save” of Consultation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Staff Roles &amp; Responsibilities in the patient journey – work as a team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System Access</a:t>
            </a:r>
            <a:endParaRPr lang="en-GB" sz="1800" kern="100" dirty="0">
              <a:solidFill>
                <a:schemeClr val="accent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489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8FBCC-8C0D-34F0-E721-99A674CE9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Sinusitis (Over 12yrs)</a:t>
            </a:r>
            <a:endParaRPr lang="en-GB" sz="2800" kern="100" dirty="0">
              <a:solidFill>
                <a:schemeClr val="accent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Sore throat (Over 5yrs &amp; </a:t>
            </a:r>
            <a:r>
              <a:rPr lang="en-GB" sz="2800" kern="100" dirty="0" err="1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FeverPain</a:t>
            </a: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 Score &gt;3)</a:t>
            </a:r>
            <a:endParaRPr lang="en-GB" sz="2800" kern="100" dirty="0">
              <a:solidFill>
                <a:schemeClr val="accent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Earache (Over 1yr but Under 18yrs)</a:t>
            </a:r>
            <a:endParaRPr lang="en-GB" sz="2800" kern="100" dirty="0">
              <a:solidFill>
                <a:schemeClr val="accent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Infected insect bite (Over 1yr &amp; Adult)</a:t>
            </a:r>
            <a:endParaRPr lang="en-GB" sz="2800" kern="100" dirty="0">
              <a:solidFill>
                <a:schemeClr val="accent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Impetigo (Over 1yr &amp; Adult)</a:t>
            </a:r>
            <a:endParaRPr lang="en-GB" sz="2800" kern="100" dirty="0">
              <a:solidFill>
                <a:schemeClr val="accent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Shingles (Over 18yrs)</a:t>
            </a:r>
            <a:endParaRPr lang="en-GB" sz="2800" kern="100" dirty="0">
              <a:solidFill>
                <a:schemeClr val="accent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Urinary tract infections in women (uncomplicated between 16 &amp; 65 </a:t>
            </a:r>
            <a:r>
              <a:rPr lang="en-GB" sz="2800" kern="100" dirty="0" err="1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yrs</a:t>
            </a:r>
            <a:r>
              <a:rPr lang="en-GB" sz="2800" kern="100" dirty="0">
                <a:solidFill>
                  <a:schemeClr val="accent1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)</a:t>
            </a:r>
            <a:endParaRPr lang="en-GB" sz="2800" kern="100" dirty="0">
              <a:solidFill>
                <a:schemeClr val="accent1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0052F6-51B0-8410-7D71-8614321CC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Patient Journey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02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6025D-8335-BB41-F207-61120B09F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Uncomplicated UTI </a:t>
            </a:r>
            <a:r>
              <a:rPr lang="en-GB" b="1" dirty="0">
                <a:solidFill>
                  <a:schemeClr val="accent1"/>
                </a:solidFill>
              </a:rPr>
              <a:t>–</a:t>
            </a:r>
            <a:r>
              <a:rPr lang="en-gb" b="1" dirty="0">
                <a:solidFill>
                  <a:schemeClr val="accent1"/>
                </a:solidFill>
              </a:rPr>
              <a:t> 45yr Old Female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8EB91-1BFE-4457-4585-A64D55CE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1581150"/>
            <a:ext cx="10887075" cy="4595813"/>
          </a:xfrm>
        </p:spPr>
        <p:txBody>
          <a:bodyPr>
            <a:normAutofit fontScale="55000" lnSpcReduction="20000"/>
          </a:bodyPr>
          <a:lstStyle/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NEWS2 Observations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 patient confused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Temperature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Pulse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O2 Sats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Opportunity to provide the BP service. 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Respiration Rate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Test Urine with </a:t>
            </a:r>
            <a:r>
              <a:rPr lang="en-GB" sz="36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Multistix</a:t>
            </a:r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GP (Leucocytes, Nitrites, Blood - explain the results, would give you at least 2 symptoms)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What’s the Score – Any Concerns?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Check PMR / SCR for any relevant medication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Safety Netting and Onward Referral (if referring on send the NEWS2 </a:t>
            </a:r>
            <a:r>
              <a:rPr lang="en-GB" sz="36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</a:t>
            </a:r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Dipstick Results)</a:t>
            </a:r>
          </a:p>
          <a:p>
            <a:r>
              <a:rPr lang="en-GB" sz="36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you passed the “gateway” for a claim?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948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flowchart&#10;&#10;Description automatically generated">
            <a:extLst>
              <a:ext uri="{FF2B5EF4-FFF2-40B4-BE49-F238E27FC236}">
                <a16:creationId xmlns:a16="http://schemas.microsoft.com/office/drawing/2014/main" id="{67687C9B-A11B-E7C8-B3DF-ECCD761E5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293252"/>
            <a:ext cx="10820400" cy="63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335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67290-94C3-55FC-0EE4-9E7572E50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Uncomplicated UTI </a:t>
            </a:r>
            <a:r>
              <a:rPr lang="en-GB" b="1" dirty="0">
                <a:solidFill>
                  <a:schemeClr val="accent1"/>
                </a:solidFill>
              </a:rPr>
              <a:t>–</a:t>
            </a:r>
            <a:r>
              <a:rPr lang="en-gb" b="1" dirty="0">
                <a:solidFill>
                  <a:schemeClr val="accent1"/>
                </a:solidFill>
              </a:rPr>
              <a:t> 45yr Old Female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EFBC7-0885-3F4E-A6FB-0F005FA14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Potential Income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GPCPCS or Pharmacy First?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it appropriate to defer treatment?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 treat them separately?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there an opportunity to provide the BP service?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Possible Oral Contraception Supply?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Minimum Income - £30 (£15 PF and £15 BP plus POM supply)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Safety Netting and Onward Referral – NEWS2 </a:t>
            </a:r>
            <a:r>
              <a:rPr lang="en-GB" sz="31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</a:t>
            </a:r>
            <a:endParaRPr lang="en-GB" sz="31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Repeat consultations as service is personal and efficient</a:t>
            </a:r>
          </a:p>
          <a:p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up with </a:t>
            </a:r>
            <a:r>
              <a:rPr lang="en-GB" sz="31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AccuRx</a:t>
            </a:r>
            <a:r>
              <a:rPr lang="en-GB" sz="31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Text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24539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4210-6B40-690E-3F01-26D4142F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025" y="128587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Sore Throat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74723-74E2-EC41-1156-B493A6715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1454150"/>
            <a:ext cx="10648950" cy="4889500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NEWS2 Observations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Is the patient confused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Temperature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Pulse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O2 Sats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BP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Respiration Rate</a:t>
            </a:r>
          </a:p>
          <a:p>
            <a:r>
              <a:rPr lang="en-GB" sz="2000" dirty="0" err="1">
                <a:solidFill>
                  <a:schemeClr val="accent1"/>
                </a:solidFill>
                <a:latin typeface="+mj-lt"/>
              </a:rPr>
              <a:t>FeverPain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Score (Onset, Pustules, Severity, Fever)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What’s the Score – Any Concerns?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Check PMR / SCR for any relevant medication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Safety Netting and Onward Referral (if referring on send the NEWS2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Obs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and </a:t>
            </a:r>
            <a:r>
              <a:rPr lang="en-GB" sz="2000" dirty="0" err="1">
                <a:solidFill>
                  <a:schemeClr val="accent1"/>
                </a:solidFill>
                <a:latin typeface="+mj-lt"/>
              </a:rPr>
              <a:t>FeverPain</a:t>
            </a:r>
            <a:r>
              <a:rPr lang="en-GB" sz="2000" dirty="0">
                <a:solidFill>
                  <a:schemeClr val="accent1"/>
                </a:solidFill>
                <a:latin typeface="+mj-lt"/>
              </a:rPr>
              <a:t> Score)</a:t>
            </a:r>
          </a:p>
          <a:p>
            <a:r>
              <a:rPr lang="en-GB" sz="2000" dirty="0">
                <a:solidFill>
                  <a:schemeClr val="accent1"/>
                </a:solidFill>
                <a:latin typeface="+mj-lt"/>
              </a:rPr>
              <a:t>Have you passed the “gateway” for a claim?</a:t>
            </a:r>
          </a:p>
        </p:txBody>
      </p:sp>
    </p:spTree>
    <p:extLst>
      <p:ext uri="{BB962C8B-B14F-4D97-AF65-F5344CB8AC3E}">
        <p14:creationId xmlns:p14="http://schemas.microsoft.com/office/powerpoint/2010/main" val="2000697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iagram of a company&#10;&#10;Description automatically generated with medium confidence">
            <a:extLst>
              <a:ext uri="{FF2B5EF4-FFF2-40B4-BE49-F238E27FC236}">
                <a16:creationId xmlns:a16="http://schemas.microsoft.com/office/drawing/2014/main" id="{58B1B798-AEF9-2CA5-C8FC-804E8D43A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186084"/>
            <a:ext cx="11229975" cy="649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9D895-C230-76D8-BF28-5A603D6D3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Sore Throat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3E8C3-9953-73E8-945F-E3EC8B00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Potential Income</a:t>
            </a: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GPCPCS or Pharmacy First?</a:t>
            </a:r>
          </a:p>
          <a:p>
            <a:r>
              <a:rPr lang="en-GB" sz="24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it appropriate to defer treatment this could generate a further claim under Pharmacy First?</a:t>
            </a: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Can you treat them separately?</a:t>
            </a: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there a BP Clinic Check opportunity?</a:t>
            </a: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Possible Oral Contraception Supply?</a:t>
            </a: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Minimum Income - £30 (£15 PF and £15 BP plus OTC sale or POM supply)</a:t>
            </a: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Safety Netting and Onward Referral – NEWS2 </a:t>
            </a:r>
            <a:r>
              <a:rPr lang="en-GB" sz="22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</a:t>
            </a:r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&amp; </a:t>
            </a:r>
            <a:r>
              <a:rPr lang="en-GB" sz="22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FeverPain</a:t>
            </a:r>
            <a:endParaRPr lang="en-GB" sz="220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Repeat consultations as service is personal and efficient</a:t>
            </a:r>
          </a:p>
          <a:p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Follow up with </a:t>
            </a:r>
            <a:r>
              <a:rPr lang="en-GB" sz="2200" dirty="0" err="1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AccuRx</a:t>
            </a:r>
            <a:r>
              <a:rPr lang="en-GB" sz="220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Text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1207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3EF4-A3ED-A08F-1BDB-882EAF0D7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966" y="1527787"/>
            <a:ext cx="7456349" cy="2681830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dirty="0">
                <a:solidFill>
                  <a:schemeClr val="accent1"/>
                </a:solidFill>
              </a:rPr>
              <a:t>The key is providing an excellent patient experience</a:t>
            </a:r>
            <a:br>
              <a:rPr lang="en-US" sz="6600" b="1" dirty="0">
                <a:solidFill>
                  <a:schemeClr val="accent1"/>
                </a:solidFill>
              </a:rPr>
            </a:br>
            <a:endParaRPr lang="en-GB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11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23" y="1173684"/>
            <a:ext cx="6695801" cy="4510632"/>
          </a:xfrm>
        </p:spPr>
        <p:txBody>
          <a:bodyPr>
            <a:normAutofit/>
          </a:bodyPr>
          <a:lstStyle/>
          <a:p>
            <a:r>
              <a:rPr lang="en-US" sz="4900" b="1" dirty="0">
                <a:solidFill>
                  <a:srgbClr val="0070C0"/>
                </a:solidFill>
              </a:rPr>
              <a:t>The Pharmacy First</a:t>
            </a:r>
            <a:br>
              <a:rPr lang="en-US" sz="4900" b="1" dirty="0">
                <a:solidFill>
                  <a:srgbClr val="0070C0"/>
                </a:solidFill>
              </a:rPr>
            </a:br>
            <a:r>
              <a:rPr lang="en-US" sz="4900" b="1" dirty="0">
                <a:solidFill>
                  <a:srgbClr val="0070C0"/>
                </a:solidFill>
              </a:rPr>
              <a:t>patient journey</a:t>
            </a:r>
            <a:br>
              <a:rPr lang="en-US" sz="4000" b="1" dirty="0">
                <a:solidFill>
                  <a:srgbClr val="0070C0"/>
                </a:solidFill>
              </a:rPr>
            </a:br>
            <a:br>
              <a:rPr lang="en-GB" sz="5400" kern="100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751C4-4A1F-C8A7-34FB-46A35AA1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03" y="152400"/>
            <a:ext cx="1822547" cy="11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02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A7E6C-6751-8969-903B-977B1061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34" y="153988"/>
            <a:ext cx="10515600" cy="960438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Pharmacy First service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12AF2-E0D9-32F8-D6F9-178782E5F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114426"/>
            <a:ext cx="6229350" cy="4776787"/>
          </a:xfrm>
        </p:spPr>
        <p:txBody>
          <a:bodyPr>
            <a:normAutofit lnSpcReduction="10000"/>
          </a:bodyPr>
          <a:lstStyle/>
          <a:p>
            <a:pPr algn="l" rtl="0" fontAlgn="base">
              <a:buClr>
                <a:srgbClr val="FF6D3A"/>
              </a:buClr>
            </a:pP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Community Pharmacy England submitted proposals for a Pharmacy First service to DHSC and NHS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E 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in March 2022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+mj-lt"/>
              </a:rPr>
              <a:t>​</a:t>
            </a:r>
            <a:endParaRPr lang="en-US" sz="32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This was followed up with a comms and lobbying campaign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+mj-lt"/>
              </a:rPr>
              <a:t>​</a:t>
            </a:r>
            <a:endParaRPr lang="en-US" sz="32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On 9th May 2023, DHSC and NHS</a:t>
            </a:r>
            <a:r>
              <a:rPr lang="en-GB" sz="2400" dirty="0">
                <a:solidFill>
                  <a:schemeClr val="accent1"/>
                </a:solidFill>
                <a:latin typeface="+mj-lt"/>
              </a:rPr>
              <a:t>E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 published the Delivery plan for recovering access to primary care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+mj-lt"/>
              </a:rPr>
              <a:t>​</a:t>
            </a:r>
            <a:endParaRPr lang="en-US" sz="32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This included a commitment to commission a Pharmacy First service, allowing the treatment of seven conditions</a:t>
            </a:r>
            <a:r>
              <a:rPr lang="en-US" sz="2400" b="0" i="0" dirty="0">
                <a:solidFill>
                  <a:schemeClr val="accent1"/>
                </a:solidFill>
                <a:effectLst/>
                <a:latin typeface="+mj-lt"/>
              </a:rPr>
              <a:t>​</a:t>
            </a:r>
            <a:endParaRPr lang="en-US" sz="3200" b="0" i="0" dirty="0">
              <a:solidFill>
                <a:schemeClr val="accent1"/>
              </a:solidFill>
              <a:effectLst/>
              <a:latin typeface="+mj-lt"/>
            </a:endParaRPr>
          </a:p>
          <a:p>
            <a:pPr algn="l" rtl="0" fontAlgn="base">
              <a:buClr>
                <a:srgbClr val="FF6D3A"/>
              </a:buClr>
            </a:pP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The 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start date 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is </a:t>
            </a:r>
            <a:r>
              <a:rPr lang="en-GB" sz="2400" b="1" i="0" u="none" strike="noStrike" dirty="0">
                <a:solidFill>
                  <a:schemeClr val="accent1"/>
                </a:solidFill>
                <a:effectLst/>
                <a:latin typeface="+mj-lt"/>
              </a:rPr>
              <a:t>31st January 2024 </a:t>
            </a:r>
            <a:r>
              <a:rPr lang="en-GB" sz="2400" b="0" i="0" u="none" strike="noStrike" dirty="0">
                <a:solidFill>
                  <a:schemeClr val="accent1"/>
                </a:solidFill>
                <a:effectLst/>
                <a:latin typeface="+mj-lt"/>
              </a:rPr>
              <a:t>(subject to IT support being available)</a:t>
            </a:r>
            <a:endParaRPr lang="en-US" sz="3200" b="0" i="0" dirty="0">
              <a:solidFill>
                <a:schemeClr val="accent1"/>
              </a:solidFill>
              <a:effectLst/>
              <a:latin typeface="+mj-lt"/>
            </a:endParaRPr>
          </a:p>
          <a:p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018543-8EE2-5569-B3C0-4B2074E7C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072" y="1397000"/>
            <a:ext cx="2505075" cy="3552825"/>
          </a:xfrm>
          <a:prstGeom prst="rect">
            <a:avLst/>
          </a:prstGeom>
          <a:noFill/>
          <a:ln>
            <a:solidFill>
              <a:srgbClr val="0072C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902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B7E98-C828-7DF2-C9EF-A4892FCF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971550"/>
            <a:ext cx="10515600" cy="4352925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0E422C-E8E9-F1C9-346F-072E92B035FF}"/>
              </a:ext>
            </a:extLst>
          </p:cNvPr>
          <p:cNvSpPr txBox="1"/>
          <p:nvPr/>
        </p:nvSpPr>
        <p:spPr>
          <a:xfrm>
            <a:off x="718457" y="184351"/>
            <a:ext cx="3119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The patient journey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1B0753-87D8-C987-B45B-CADE1A50C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9" y="822734"/>
            <a:ext cx="10992041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449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3BCD1-C7CC-5F57-7C3F-044659A5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209675"/>
            <a:ext cx="10515600" cy="3800475"/>
          </a:xfrm>
        </p:spPr>
        <p:txBody>
          <a:bodyPr>
            <a:normAutofit/>
          </a:bodyPr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DCC823-B84A-A0C7-5340-E57F7FAC3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79" y="905017"/>
            <a:ext cx="10992041" cy="55051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D348AE-A0A5-DD6B-2B2C-85487FBF8CBC}"/>
              </a:ext>
            </a:extLst>
          </p:cNvPr>
          <p:cNvSpPr txBox="1"/>
          <p:nvPr/>
        </p:nvSpPr>
        <p:spPr>
          <a:xfrm>
            <a:off x="718457" y="184351"/>
            <a:ext cx="2357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Who benefits?</a:t>
            </a:r>
          </a:p>
        </p:txBody>
      </p:sp>
    </p:spTree>
    <p:extLst>
      <p:ext uri="{BB962C8B-B14F-4D97-AF65-F5344CB8AC3E}">
        <p14:creationId xmlns:p14="http://schemas.microsoft.com/office/powerpoint/2010/main" val="3755075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16BF77-5A3C-2190-2656-82184F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23" y="1173684"/>
            <a:ext cx="6695801" cy="451063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Key Dates &amp; Resources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751C4-4A1F-C8A7-34FB-46A35AA1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803" y="152400"/>
            <a:ext cx="1822547" cy="117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47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F399C1-B8EF-22F4-1446-22B18D6B8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535165"/>
              </p:ext>
            </p:extLst>
          </p:nvPr>
        </p:nvGraphicFramePr>
        <p:xfrm>
          <a:off x="838199" y="1327724"/>
          <a:ext cx="10410825" cy="4958774"/>
        </p:xfrm>
        <a:graphic>
          <a:graphicData uri="http://schemas.openxmlformats.org/drawingml/2006/table">
            <a:tbl>
              <a:tblPr firstRow="1" bandRow="1"/>
              <a:tblGrid>
                <a:gridCol w="8146471">
                  <a:extLst>
                    <a:ext uri="{9D8B030D-6E8A-4147-A177-3AD203B41FA5}">
                      <a16:colId xmlns:a16="http://schemas.microsoft.com/office/drawing/2014/main" val="1487584882"/>
                    </a:ext>
                  </a:extLst>
                </a:gridCol>
                <a:gridCol w="2264354">
                  <a:extLst>
                    <a:ext uri="{9D8B030D-6E8A-4147-A177-3AD203B41FA5}">
                      <a16:colId xmlns:a16="http://schemas.microsoft.com/office/drawing/2014/main" val="1408153956"/>
                    </a:ext>
                  </a:extLst>
                </a:gridCol>
              </a:tblGrid>
              <a:tr h="518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Action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381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Deadline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381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23056"/>
                  </a:ext>
                </a:extLst>
              </a:tr>
              <a:tr h="52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Current CPCS finishes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381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30/1/24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381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20480"/>
                  </a:ext>
                </a:extLst>
              </a:tr>
              <a:tr h="908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Pharmacy First commences plus de-registration of CPCS if contractors not signed up to Pharmacy First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31/1/24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09621"/>
                  </a:ext>
                </a:extLst>
              </a:tr>
              <a:tr h="518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Last date to sign up for Pharmacy First and receive £2000 payment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31/1/24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492971"/>
                  </a:ext>
                </a:extLst>
              </a:tr>
              <a:tr h="52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Deadline to deliver at least 5 qualifying PF pathway consultations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31/3/24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14179"/>
                  </a:ext>
                </a:extLst>
              </a:tr>
              <a:tr h="52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Current extended care services decommissioned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31/3/24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74625"/>
                  </a:ext>
                </a:extLst>
              </a:tr>
              <a:tr h="908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Deadline to opt in to the upgraded contraceptive service offering tier 1 and tier 2 or pharmacies will be de-registered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29/2/24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90181"/>
                  </a:ext>
                </a:extLst>
              </a:tr>
              <a:tr h="52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Bp and OC services will  become part of the PF service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31/3/25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64468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711BDF-4227-1C5C-D582-0856204EE675}"/>
              </a:ext>
            </a:extLst>
          </p:cNvPr>
          <p:cNvSpPr txBox="1"/>
          <p:nvPr/>
        </p:nvSpPr>
        <p:spPr>
          <a:xfrm>
            <a:off x="838200" y="742950"/>
            <a:ext cx="801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Key Dates</a:t>
            </a:r>
          </a:p>
        </p:txBody>
      </p:sp>
    </p:spTree>
    <p:extLst>
      <p:ext uri="{BB962C8B-B14F-4D97-AF65-F5344CB8AC3E}">
        <p14:creationId xmlns:p14="http://schemas.microsoft.com/office/powerpoint/2010/main" val="38959242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5F399C1-B8EF-22F4-1446-22B18D6B8D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62005"/>
              </p:ext>
            </p:extLst>
          </p:nvPr>
        </p:nvGraphicFramePr>
        <p:xfrm>
          <a:off x="838200" y="1327724"/>
          <a:ext cx="10410824" cy="3530209"/>
        </p:xfrm>
        <a:graphic>
          <a:graphicData uri="http://schemas.openxmlformats.org/drawingml/2006/table">
            <a:tbl>
              <a:tblPr firstRow="1" bandRow="1"/>
              <a:tblGrid>
                <a:gridCol w="8146470">
                  <a:extLst>
                    <a:ext uri="{9D8B030D-6E8A-4147-A177-3AD203B41FA5}">
                      <a16:colId xmlns:a16="http://schemas.microsoft.com/office/drawing/2014/main" val="1487584882"/>
                    </a:ext>
                  </a:extLst>
                </a:gridCol>
                <a:gridCol w="2264354">
                  <a:extLst>
                    <a:ext uri="{9D8B030D-6E8A-4147-A177-3AD203B41FA5}">
                      <a16:colId xmlns:a16="http://schemas.microsoft.com/office/drawing/2014/main" val="1408153956"/>
                    </a:ext>
                  </a:extLst>
                </a:gridCol>
              </a:tblGrid>
              <a:tr h="5189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Action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381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dirty="0">
                          <a:solidFill>
                            <a:schemeClr val="bg2"/>
                          </a:solidFill>
                        </a:rPr>
                        <a:t>Deadline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381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623056"/>
                  </a:ext>
                </a:extLst>
              </a:tr>
              <a:tr h="526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To ensure you are “live” on Directory of </a:t>
                      </a:r>
                      <a:r>
                        <a:rPr lang="en-GB" b="1" dirty="0" err="1"/>
                        <a:t>ServiceS</a:t>
                      </a:r>
                      <a:r>
                        <a:rPr lang="en-GB" b="1" dirty="0"/>
                        <a:t> (DoS) to receive referrals by 31</a:t>
                      </a:r>
                      <a:r>
                        <a:rPr lang="en-GB" b="1" baseline="30000" dirty="0"/>
                        <a:t>st</a:t>
                      </a:r>
                      <a:r>
                        <a:rPr lang="en-GB" b="1" dirty="0"/>
                        <a:t> January 2024.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Sign up to Pharmacy First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Sign up to a supplier; 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1" dirty="0"/>
                        <a:t>Switch providers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381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19 January 2024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381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520480"/>
                  </a:ext>
                </a:extLst>
              </a:tr>
              <a:tr h="9081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The DoS team WILL NOT action any supplier switches between 22 and 24 January 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22 January – 24 January 2024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309621"/>
                  </a:ext>
                </a:extLst>
              </a:tr>
              <a:tr h="4909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Pharmacies receive referrals from 111 online and 111 telephony</a:t>
                      </a:r>
                    </a:p>
                    <a:p>
                      <a:r>
                        <a:rPr lang="en-GB" b="1" dirty="0"/>
                        <a:t>Patients are signposted from NHS Service Finder and Find a Service on NHS.UK 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1" dirty="0"/>
                        <a:t>31</a:t>
                      </a:r>
                      <a:r>
                        <a:rPr lang="en-GB" b="1" baseline="30000" dirty="0"/>
                        <a:t> </a:t>
                      </a:r>
                      <a:r>
                        <a:rPr lang="en-GB" b="1" dirty="0"/>
                        <a:t>January 2024</a:t>
                      </a:r>
                    </a:p>
                  </a:txBody>
                  <a:tcPr>
                    <a:lnL w="12700" cmpd="sng">
                      <a:solidFill>
                        <a:srgbClr val="48D1BA"/>
                      </a:solidFill>
                    </a:lnL>
                    <a:lnR w="12700" cmpd="sng">
                      <a:solidFill>
                        <a:srgbClr val="48D1BA"/>
                      </a:solidFill>
                    </a:lnR>
                    <a:lnT w="12700" cmpd="sng">
                      <a:solidFill>
                        <a:srgbClr val="48D1BA"/>
                      </a:solidFill>
                    </a:lnT>
                    <a:lnB w="12700" cmpd="sng">
                      <a:solidFill>
                        <a:srgbClr val="48D1BA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00B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4929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F711BDF-4227-1C5C-D582-0856204EE675}"/>
              </a:ext>
            </a:extLst>
          </p:cNvPr>
          <p:cNvSpPr txBox="1"/>
          <p:nvPr/>
        </p:nvSpPr>
        <p:spPr>
          <a:xfrm>
            <a:off x="838200" y="742950"/>
            <a:ext cx="8010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Key Dates - IT</a:t>
            </a:r>
          </a:p>
        </p:txBody>
      </p:sp>
    </p:spTree>
    <p:extLst>
      <p:ext uri="{BB962C8B-B14F-4D97-AF65-F5344CB8AC3E}">
        <p14:creationId xmlns:p14="http://schemas.microsoft.com/office/powerpoint/2010/main" val="1326541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1815-D960-0EF9-CDD8-822D5F9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330B-6607-3F61-449B-E0A30461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Pharmacy First Advanced Services Specification</a:t>
            </a:r>
          </a:p>
          <a:p>
            <a:r>
              <a:rPr lang="en-GB" sz="1800" dirty="0">
                <a:solidFill>
                  <a:schemeClr val="accent1"/>
                </a:solidFill>
                <a:latin typeface="+mj-lt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Suite of PGD’s </a:t>
            </a:r>
            <a:endParaRPr lang="en-GB" sz="1800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en-GB" sz="1800" dirty="0">
                <a:latin typeface="+mj-lt"/>
                <a:hlinkClick r:id="rId4"/>
              </a:rPr>
              <a:t>Nottinghamshire LPC – Representing pharmacy contractors in Nottinghamshire (communitypharmacy.org.uk)</a:t>
            </a:r>
            <a:endParaRPr lang="en-GB" sz="1800" dirty="0">
              <a:solidFill>
                <a:schemeClr val="accent1"/>
              </a:solidFill>
              <a:latin typeface="+mj-lt"/>
              <a:cs typeface="Calibri Light" panose="020F0302020204030204" pitchFamily="34" charset="0"/>
            </a:endParaRPr>
          </a:p>
          <a:p>
            <a:r>
              <a:rPr lang="en-GB" sz="1800" dirty="0">
                <a:latin typeface="+mj-lt"/>
                <a:hlinkClick r:id="rId5"/>
              </a:rPr>
              <a:t>Derbyshire LPC – Supporting Derbyshire's Pharmacies (cpderbyshire.org.uk)</a:t>
            </a:r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  <a:hlinkClick r:id="rId6"/>
              </a:rPr>
              <a:t>Pharmacy First service - Community Pharmacy England (cpe.org.uk)</a:t>
            </a:r>
            <a:endParaRPr lang="en-GB" sz="1800" dirty="0">
              <a:latin typeface="+mj-lt"/>
            </a:endParaRPr>
          </a:p>
          <a:p>
            <a:r>
              <a:rPr lang="en-GB" sz="1800" dirty="0">
                <a:latin typeface="+mj-lt"/>
                <a:hlinkClick r:id="rId7"/>
              </a:rPr>
              <a:t>NHS Pharmacy First service : CPPE</a:t>
            </a:r>
            <a:endParaRPr lang="en-GB" sz="1800" dirty="0">
              <a:latin typeface="+mj-lt"/>
            </a:endParaRPr>
          </a:p>
          <a:p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Community Pharmacists | </a:t>
            </a:r>
            <a:r>
              <a:rPr lang="en-GB" sz="18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8"/>
              </a:rPr>
              <a:t>CliniSkills</a:t>
            </a:r>
            <a:endParaRPr lang="en-GB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Midlands Community Pharmacy Integration - </a:t>
            </a:r>
            <a:r>
              <a:rPr lang="en-GB" sz="1800" dirty="0" err="1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FutureNHS</a:t>
            </a: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9"/>
              </a:rPr>
              <a:t> Collaboration Platform</a:t>
            </a: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(LOG IN REQUIRED)</a:t>
            </a:r>
          </a:p>
          <a:p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  <a:hlinkClick r:id="rId10"/>
              </a:rPr>
              <a:t>January 2024 Committee Opinion Poll - Independents and Non-CCA Multiple Survey (surveymonkey.com)</a:t>
            </a: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(DEADLINE 21</a:t>
            </a:r>
            <a:r>
              <a:rPr lang="en-GB" sz="18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GB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 JAN)</a:t>
            </a:r>
            <a:endParaRPr lang="en-GB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76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1815-D960-0EF9-CDD8-822D5F916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LPC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330B-6607-3F61-449B-E0A304613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Weekly Pharmacy First Contractor Drop in sessions via Microsoft Teams – every Monday 2-3pm. These are Notts/Derbyshire/Lincs wide calls. Please contact Alison Ellis for the link. </a:t>
            </a:r>
          </a:p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information evening events late Spring/early Summer as needed. A poll will be sent out to ascertain if they are.</a:t>
            </a:r>
          </a:p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Resources on websites </a:t>
            </a:r>
          </a:p>
          <a:p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Visits to pharmacies by the LPC Operations Team to those pharmacies not signing up or not delivering the required levels of activity to avoid clawback. 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If you think that there are any others ways to support then please let us know!!</a:t>
            </a:r>
          </a:p>
          <a:p>
            <a:pPr marL="0" indent="0">
              <a:buNone/>
            </a:pPr>
            <a:endParaRPr lang="en-GB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880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C9DC-2779-F815-11F4-0668992D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Keeping in touch - Derbyshire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BDAF-A704-9AFA-2384-72C5A5FB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1" i="0" dirty="0">
                <a:solidFill>
                  <a:srgbClr val="0A4740"/>
                </a:solidFill>
                <a:effectLst/>
                <a:latin typeface="+mj-lt"/>
              </a:rPr>
              <a:t>Nick Hunter, Chief Officer </a:t>
            </a:r>
            <a:r>
              <a:rPr lang="en-GB" sz="3200" b="1" i="0" u="sng" dirty="0">
                <a:solidFill>
                  <a:srgbClr val="C600B5"/>
                </a:solidFill>
                <a:effectLst/>
                <a:latin typeface="+mj-lt"/>
                <a:hlinkClick r:id="rId2"/>
              </a:rPr>
              <a:t>nickhunter@derbyshirelpc.co.uk</a:t>
            </a:r>
            <a:endParaRPr lang="en-GB" sz="3200" b="1" i="0" dirty="0">
              <a:solidFill>
                <a:srgbClr val="0A4740"/>
              </a:solidFill>
              <a:effectLst/>
              <a:latin typeface="+mj-lt"/>
            </a:endParaRPr>
          </a:p>
          <a:p>
            <a:pPr algn="l"/>
            <a:r>
              <a:rPr lang="en-GB" sz="3200" b="1" i="0" dirty="0">
                <a:solidFill>
                  <a:srgbClr val="0A4740"/>
                </a:solidFill>
                <a:effectLst/>
                <a:latin typeface="+mj-lt"/>
              </a:rPr>
              <a:t>Amanda Alamanos, Engagement Lead  </a:t>
            </a:r>
            <a:r>
              <a:rPr lang="en-GB" sz="3200" b="1" i="0" u="sng" dirty="0">
                <a:solidFill>
                  <a:srgbClr val="C600B5"/>
                </a:solidFill>
                <a:effectLst/>
                <a:latin typeface="+mj-lt"/>
                <a:hlinkClick r:id="rId3"/>
              </a:rPr>
              <a:t>amanda@derbyshirelpc.co.uk</a:t>
            </a:r>
            <a:endParaRPr lang="en-GB" sz="3200" b="1" i="0" dirty="0">
              <a:solidFill>
                <a:srgbClr val="0A4740"/>
              </a:solidFill>
              <a:effectLst/>
              <a:latin typeface="+mj-lt"/>
            </a:endParaRPr>
          </a:p>
          <a:p>
            <a:pPr algn="l"/>
            <a:r>
              <a:rPr lang="en-GB" sz="3200" b="1" i="0" dirty="0">
                <a:solidFill>
                  <a:srgbClr val="0A4740"/>
                </a:solidFill>
                <a:effectLst/>
                <a:latin typeface="+mj-lt"/>
              </a:rPr>
              <a:t>Chris Kerry, Service Implementation&amp; Support Manager </a:t>
            </a:r>
            <a:r>
              <a:rPr lang="en-GB" sz="3200" b="1" i="0" u="sng" dirty="0">
                <a:solidFill>
                  <a:srgbClr val="C600B5"/>
                </a:solidFill>
                <a:effectLst/>
                <a:latin typeface="+mj-lt"/>
                <a:hlinkClick r:id="rId4"/>
              </a:rPr>
              <a:t>chriskerry@derbyshirelpc.co.uk</a:t>
            </a:r>
            <a:endParaRPr lang="en-GB" sz="3200" b="1" i="0" u="sng" dirty="0">
              <a:solidFill>
                <a:srgbClr val="C600B5"/>
              </a:solidFill>
              <a:effectLst/>
              <a:latin typeface="+mj-lt"/>
            </a:endParaRPr>
          </a:p>
          <a:p>
            <a:r>
              <a:rPr lang="en-GB" sz="3200" b="1" i="0" dirty="0">
                <a:solidFill>
                  <a:srgbClr val="0A4740"/>
                </a:solidFill>
                <a:effectLst/>
                <a:latin typeface="+mj-lt"/>
              </a:rPr>
              <a:t>Alison Ellis, Secretary – </a:t>
            </a:r>
            <a:r>
              <a:rPr lang="en-GB" sz="3200" b="1" i="0" u="sng" dirty="0">
                <a:solidFill>
                  <a:srgbClr val="C600B5"/>
                </a:solidFill>
                <a:effectLst/>
                <a:latin typeface="+mj-lt"/>
                <a:hlinkClick r:id="rId5"/>
              </a:rPr>
              <a:t>AlisonEllis@cpnotts.org</a:t>
            </a:r>
            <a:r>
              <a:rPr lang="en-GB" sz="3200" b="1" i="0" dirty="0">
                <a:solidFill>
                  <a:srgbClr val="0A4740"/>
                </a:solidFill>
                <a:effectLst/>
                <a:latin typeface="+mj-lt"/>
              </a:rPr>
              <a:t> </a:t>
            </a:r>
          </a:p>
          <a:p>
            <a:r>
              <a:rPr lang="en-GB" sz="3200" b="1" dirty="0">
                <a:solidFill>
                  <a:srgbClr val="0A4740"/>
                </a:solidFill>
                <a:latin typeface="+mj-lt"/>
              </a:rPr>
              <a:t>Shazia Patel, Community Pharmacy Clinical Lead, NHS Derby &amp; Derbyshire ICB s</a:t>
            </a:r>
            <a:r>
              <a:rPr lang="en-GB" sz="3200" b="1" dirty="0">
                <a:solidFill>
                  <a:srgbClr val="0A4740"/>
                </a:solidFill>
                <a:latin typeface="+mj-lt"/>
                <a:hlinkClick r:id="rId6"/>
              </a:rPr>
              <a:t>hazia.patel@nhs.net</a:t>
            </a:r>
            <a:r>
              <a:rPr lang="en-GB" sz="3200" b="1" dirty="0">
                <a:solidFill>
                  <a:srgbClr val="0A4740"/>
                </a:solidFill>
                <a:latin typeface="+mj-lt"/>
              </a:rPr>
              <a:t> </a:t>
            </a:r>
            <a:r>
              <a:rPr lang="en-GB" sz="3200" b="1" i="0" dirty="0">
                <a:solidFill>
                  <a:srgbClr val="0A4740"/>
                </a:solidFill>
                <a:effectLst/>
                <a:latin typeface="+mj-lt"/>
              </a:rPr>
              <a:t> </a:t>
            </a:r>
          </a:p>
          <a:p>
            <a:pPr algn="l"/>
            <a:endParaRPr lang="en-GB" b="1" i="0" dirty="0">
              <a:solidFill>
                <a:srgbClr val="0A4740"/>
              </a:solidFill>
              <a:effectLst/>
              <a:latin typeface="+mj-l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8189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7C9DC-2779-F815-11F4-0668992D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Keeping in touch - Nottinghamshire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1BDAF-A704-9AFA-2384-72C5A5FBE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b="0" i="0" dirty="0">
                <a:solidFill>
                  <a:srgbClr val="0A47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Nick Hunter, Chief Officer – </a:t>
            </a:r>
            <a:r>
              <a:rPr lang="en-GB" sz="3200" b="1" i="0" u="sng" dirty="0">
                <a:solidFill>
                  <a:srgbClr val="C600B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Nickhunter@cpnotts.org</a:t>
            </a:r>
            <a:r>
              <a:rPr lang="en-GB" sz="3200" b="0" i="0" dirty="0">
                <a:solidFill>
                  <a:srgbClr val="0A47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  </a:t>
            </a:r>
          </a:p>
          <a:p>
            <a:r>
              <a:rPr lang="en-GB" sz="3200" b="0" i="0" dirty="0">
                <a:solidFill>
                  <a:srgbClr val="0A47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Mike Jones, Service Implementation and Support Officer  </a:t>
            </a:r>
            <a:r>
              <a:rPr lang="en-GB" sz="3200" b="1" i="0" u="sng" dirty="0">
                <a:solidFill>
                  <a:srgbClr val="C600B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Mikejones@cpnotts.org</a:t>
            </a:r>
            <a:r>
              <a:rPr lang="en-GB" sz="3200" b="0" i="0" dirty="0">
                <a:solidFill>
                  <a:srgbClr val="0A47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 </a:t>
            </a:r>
          </a:p>
          <a:p>
            <a:r>
              <a:rPr lang="en-GB" sz="3200" b="0" i="0" dirty="0">
                <a:solidFill>
                  <a:srgbClr val="0A47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Alison Ellis, Secretary – </a:t>
            </a:r>
            <a:r>
              <a:rPr lang="en-GB" sz="3200" b="1" i="0" u="sng" dirty="0">
                <a:solidFill>
                  <a:srgbClr val="C600B5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AlisonEllis@cpnotts.org</a:t>
            </a:r>
            <a:r>
              <a:rPr lang="en-GB" sz="3200" b="0" i="0" dirty="0">
                <a:solidFill>
                  <a:srgbClr val="0A474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  </a:t>
            </a:r>
          </a:p>
          <a:p>
            <a:r>
              <a:rPr lang="en-GB" sz="3200" dirty="0">
                <a:solidFill>
                  <a:srgbClr val="0A47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Rebecca Dickenson, Community Pharmacy Clinical Lead, NHS Nottingham &amp; Nottinghamshire ICB </a:t>
            </a:r>
            <a:r>
              <a:rPr lang="en-GB" sz="3200" b="1" dirty="0">
                <a:solidFill>
                  <a:srgbClr val="0A474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Rebecca.dickenson7@nhs.net</a:t>
            </a:r>
            <a:r>
              <a:rPr lang="en-GB" sz="3200" b="1" dirty="0">
                <a:solidFill>
                  <a:srgbClr val="0A474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GB" sz="3200" b="1" i="0" dirty="0">
              <a:solidFill>
                <a:srgbClr val="0A474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43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F036E4-AF06-B7E7-337B-F534598FE129}"/>
              </a:ext>
            </a:extLst>
          </p:cNvPr>
          <p:cNvSpPr txBox="1">
            <a:spLocks/>
          </p:cNvSpPr>
          <p:nvPr/>
        </p:nvSpPr>
        <p:spPr>
          <a:xfrm>
            <a:off x="936978" y="676275"/>
            <a:ext cx="10416821" cy="550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6E3B"/>
              </a:buClr>
              <a:buSzPct val="80000"/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6E3B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D3A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Pharmacy First will be a new Advanced service that will include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seven new clinical pathways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 and will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replace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 the Community Pharmacist Consultation Service (CPCS)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D3A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The service will consist of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three elements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72CE"/>
                </a:solidFill>
                <a:effectLst/>
                <a:uLnTx/>
                <a:uFillTx/>
                <a:latin typeface="Candara Light" panose="020E0502030303020204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E3B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2C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E3B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2C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6E3B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72CE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EBEC41-EE1F-FED4-4C6A-8EC0CF29FCE4}"/>
              </a:ext>
            </a:extLst>
          </p:cNvPr>
          <p:cNvSpPr/>
          <p:nvPr/>
        </p:nvSpPr>
        <p:spPr>
          <a:xfrm>
            <a:off x="1221943" y="2855100"/>
            <a:ext cx="2492944" cy="2189958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FA969D6D-C2A7-62E0-B086-9A50B5A916AC}"/>
              </a:ext>
            </a:extLst>
          </p:cNvPr>
          <p:cNvSpPr txBox="1"/>
          <p:nvPr/>
        </p:nvSpPr>
        <p:spPr>
          <a:xfrm>
            <a:off x="1485836" y="3167422"/>
            <a:ext cx="211755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Clinical pathway consultations</a:t>
            </a:r>
          </a:p>
          <a:p>
            <a:endParaRPr lang="en-US" b="1" dirty="0">
              <a:solidFill>
                <a:schemeClr val="tx2"/>
              </a:solidFill>
              <a:latin typeface="DM Sans" pitchFamily="2" charset="77"/>
            </a:endParaRPr>
          </a:p>
          <a:p>
            <a:endParaRPr lang="en-US" b="1" dirty="0">
              <a:solidFill>
                <a:schemeClr val="tx2"/>
              </a:solidFill>
              <a:latin typeface="DM Sa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New element</a:t>
            </a:r>
          </a:p>
          <a:p>
            <a:r>
              <a:rPr lang="en-US" sz="1000" dirty="0">
                <a:solidFill>
                  <a:schemeClr val="bg1"/>
                </a:solidFill>
                <a:latin typeface="DM Sans" pitchFamily="2" charset="77"/>
              </a:rPr>
              <a:t> </a:t>
            </a:r>
          </a:p>
          <a:p>
            <a:r>
              <a:rPr lang="en-US" sz="1000" b="1" dirty="0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C39DE1-74D5-38BB-8AF6-DA7AF31DC857}"/>
              </a:ext>
            </a:extLst>
          </p:cNvPr>
          <p:cNvSpPr/>
          <p:nvPr/>
        </p:nvSpPr>
        <p:spPr>
          <a:xfrm>
            <a:off x="4764240" y="2855100"/>
            <a:ext cx="2492944" cy="218995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DAEC41-FC45-5337-9C9C-D43B4A73432D}"/>
              </a:ext>
            </a:extLst>
          </p:cNvPr>
          <p:cNvSpPr/>
          <p:nvPr/>
        </p:nvSpPr>
        <p:spPr>
          <a:xfrm>
            <a:off x="8250754" y="2852700"/>
            <a:ext cx="2492944" cy="2189958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98CDAEEF-1A84-BC1F-9867-7AAC7994387E}"/>
              </a:ext>
            </a:extLst>
          </p:cNvPr>
          <p:cNvSpPr txBox="1"/>
          <p:nvPr/>
        </p:nvSpPr>
        <p:spPr>
          <a:xfrm>
            <a:off x="4951933" y="3167422"/>
            <a:ext cx="2117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Urgent supply of repeat meds and appliances</a:t>
            </a:r>
          </a:p>
          <a:p>
            <a:endParaRPr lang="en-US" b="1" dirty="0">
              <a:solidFill>
                <a:schemeClr val="tx2"/>
              </a:solidFill>
              <a:latin typeface="DM Sans" pitchFamily="2" charset="77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Previously part of CPCS</a:t>
            </a:r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3FF9B52B-EAFB-FA46-6B42-224F52DECD91}"/>
              </a:ext>
            </a:extLst>
          </p:cNvPr>
          <p:cNvSpPr txBox="1"/>
          <p:nvPr/>
        </p:nvSpPr>
        <p:spPr>
          <a:xfrm>
            <a:off x="8482513" y="3167422"/>
            <a:ext cx="21175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Referrals for minor illness consultations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US" b="1" dirty="0">
                <a:solidFill>
                  <a:prstClr val="white"/>
                </a:solidFill>
                <a:latin typeface="DM Sans" pitchFamily="2" charset="77"/>
              </a:rPr>
              <a:t>P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reviously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part of CPCS</a:t>
            </a:r>
          </a:p>
          <a:p>
            <a:endParaRPr lang="en-US" sz="1000" dirty="0">
              <a:solidFill>
                <a:schemeClr val="bg1"/>
              </a:solidFill>
              <a:latin typeface="DM Sans" pitchFamily="2" charset="77"/>
            </a:endParaRPr>
          </a:p>
          <a:p>
            <a:r>
              <a:rPr lang="en-US" sz="1000" b="1" dirty="0">
                <a:solidFill>
                  <a:schemeClr val="bg1"/>
                </a:solidFill>
                <a:latin typeface="DM Sans" pitchFamily="2" charset="77"/>
              </a:rPr>
              <a:t> </a:t>
            </a:r>
            <a:endParaRPr kumimoji="0" lang="en-US" b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881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A9F0-5E21-DCDE-BF49-006EF2B49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What are the seven conditions?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FEFBC-A428-7733-331C-A78C98093DF2}"/>
              </a:ext>
            </a:extLst>
          </p:cNvPr>
          <p:cNvSpPr/>
          <p:nvPr/>
        </p:nvSpPr>
        <p:spPr>
          <a:xfrm>
            <a:off x="1619453" y="2081044"/>
            <a:ext cx="2077452" cy="1843238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58F05C99-B28E-9060-4092-31B95C512BE1}"/>
              </a:ext>
            </a:extLst>
          </p:cNvPr>
          <p:cNvSpPr txBox="1"/>
          <p:nvPr/>
        </p:nvSpPr>
        <p:spPr>
          <a:xfrm>
            <a:off x="1775864" y="2229045"/>
            <a:ext cx="176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Sinusitis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 sz="800" b="1">
                <a:solidFill>
                  <a:schemeClr val="bg2"/>
                </a:solidFill>
                <a:latin typeface="DM Sans" pitchFamily="2" charset="77"/>
              </a:rPr>
              <a:t> </a:t>
            </a:r>
            <a:endParaRPr kumimoji="0" lang="en-US" sz="800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>
                <a:solidFill>
                  <a:schemeClr val="bg2"/>
                </a:solidFill>
                <a:latin typeface="DM Sans" pitchFamily="2" charset="77"/>
              </a:rPr>
              <a:t>12 years and over</a:t>
            </a:r>
            <a:endParaRPr kumimoji="0" lang="en-US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D03B51-037F-76A3-B5E1-EC4F874E0700}"/>
              </a:ext>
            </a:extLst>
          </p:cNvPr>
          <p:cNvSpPr/>
          <p:nvPr/>
        </p:nvSpPr>
        <p:spPr>
          <a:xfrm>
            <a:off x="3862137" y="2081044"/>
            <a:ext cx="2077452" cy="1843238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E2CEB0D-2C6C-17C1-C876-2EFDD672AE1D}"/>
              </a:ext>
            </a:extLst>
          </p:cNvPr>
          <p:cNvSpPr txBox="1"/>
          <p:nvPr/>
        </p:nvSpPr>
        <p:spPr>
          <a:xfrm>
            <a:off x="4018548" y="2229045"/>
            <a:ext cx="176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Sore throat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kumimoji="0" lang="en-US" sz="800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</a:t>
            </a:r>
          </a:p>
          <a:p>
            <a:pPr algn="ctr"/>
            <a:r>
              <a:rPr lang="en-US">
                <a:solidFill>
                  <a:schemeClr val="bg2"/>
                </a:solidFill>
                <a:latin typeface="DM Sans" pitchFamily="2" charset="77"/>
              </a:rPr>
              <a:t>5 years and over</a:t>
            </a:r>
            <a:endParaRPr kumimoji="0" lang="en-US" b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9C03A6-CF8D-2556-1749-ED5C188FED37}"/>
              </a:ext>
            </a:extLst>
          </p:cNvPr>
          <p:cNvSpPr/>
          <p:nvPr/>
        </p:nvSpPr>
        <p:spPr>
          <a:xfrm>
            <a:off x="6096000" y="2081044"/>
            <a:ext cx="2077452" cy="1843238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E90F599D-2D08-ADD9-0583-FB2090E32ACC}"/>
              </a:ext>
            </a:extLst>
          </p:cNvPr>
          <p:cNvSpPr txBox="1"/>
          <p:nvPr/>
        </p:nvSpPr>
        <p:spPr>
          <a:xfrm>
            <a:off x="6252411" y="2242958"/>
            <a:ext cx="17646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Acute otitis media</a:t>
            </a: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 to 17 years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80D8A-1C99-3840-DA34-D5DB35F6D727}"/>
              </a:ext>
            </a:extLst>
          </p:cNvPr>
          <p:cNvSpPr/>
          <p:nvPr/>
        </p:nvSpPr>
        <p:spPr>
          <a:xfrm>
            <a:off x="8329863" y="2081044"/>
            <a:ext cx="2077452" cy="1843238"/>
          </a:xfrm>
          <a:prstGeom prst="rect">
            <a:avLst/>
          </a:prstGeom>
          <a:solidFill>
            <a:srgbClr val="CB00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BBC54B59-E429-3A2E-B488-3A2B87616593}"/>
              </a:ext>
            </a:extLst>
          </p:cNvPr>
          <p:cNvSpPr txBox="1"/>
          <p:nvPr/>
        </p:nvSpPr>
        <p:spPr>
          <a:xfrm>
            <a:off x="8486274" y="2229045"/>
            <a:ext cx="17646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Infected insect bite</a:t>
            </a:r>
          </a:p>
          <a:p>
            <a:pPr algn="ctr"/>
            <a:r>
              <a:rPr lang="en-US" sz="800" b="1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 year and over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4ECF03-3DEA-C062-E427-BA7BE6DD1802}"/>
              </a:ext>
            </a:extLst>
          </p:cNvPr>
          <p:cNvSpPr/>
          <p:nvPr/>
        </p:nvSpPr>
        <p:spPr>
          <a:xfrm>
            <a:off x="2754431" y="4057845"/>
            <a:ext cx="2077452" cy="1843238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D89961CB-9AFB-8CF8-29C5-61FFF2073BD0}"/>
              </a:ext>
            </a:extLst>
          </p:cNvPr>
          <p:cNvSpPr txBox="1"/>
          <p:nvPr/>
        </p:nvSpPr>
        <p:spPr>
          <a:xfrm>
            <a:off x="2910842" y="4344861"/>
            <a:ext cx="17646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Impetigo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 year and over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AD79BD-4598-FB6F-37AF-993301939C8D}"/>
              </a:ext>
            </a:extLst>
          </p:cNvPr>
          <p:cNvSpPr/>
          <p:nvPr/>
        </p:nvSpPr>
        <p:spPr>
          <a:xfrm>
            <a:off x="4988294" y="4049544"/>
            <a:ext cx="2077452" cy="1843238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1FA99A0-F493-F5AE-9967-A39511A38B32}"/>
              </a:ext>
            </a:extLst>
          </p:cNvPr>
          <p:cNvSpPr txBox="1"/>
          <p:nvPr/>
        </p:nvSpPr>
        <p:spPr>
          <a:xfrm>
            <a:off x="5144705" y="4344861"/>
            <a:ext cx="1764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Shingles</a:t>
            </a:r>
          </a:p>
          <a:p>
            <a:pPr algn="ctr"/>
            <a:endParaRPr kumimoji="0" lang="en-US" b="1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18 years and over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E06D77-5FE6-60F8-814E-6B02BFFBDF50}"/>
              </a:ext>
            </a:extLst>
          </p:cNvPr>
          <p:cNvSpPr/>
          <p:nvPr/>
        </p:nvSpPr>
        <p:spPr>
          <a:xfrm>
            <a:off x="7222157" y="4049544"/>
            <a:ext cx="2077452" cy="1843238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47FE2F52-D7D2-1099-438C-37140B00071E}"/>
              </a:ext>
            </a:extLst>
          </p:cNvPr>
          <p:cNvSpPr txBox="1"/>
          <p:nvPr/>
        </p:nvSpPr>
        <p:spPr>
          <a:xfrm>
            <a:off x="7307982" y="4344861"/>
            <a:ext cx="1905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Uncomplicated UTI</a:t>
            </a:r>
          </a:p>
          <a:p>
            <a:pPr algn="ctr"/>
            <a:r>
              <a:rPr lang="en-US" sz="800">
                <a:solidFill>
                  <a:schemeClr val="bg2"/>
                </a:solidFill>
                <a:latin typeface="DM Sans" pitchFamily="2" charset="77"/>
              </a:rPr>
              <a:t> </a:t>
            </a:r>
          </a:p>
          <a:p>
            <a:pPr algn="ctr"/>
            <a:r>
              <a:rPr kumimoji="0" lang="en-US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Women 16 to 64 years</a:t>
            </a:r>
          </a:p>
        </p:txBody>
      </p:sp>
    </p:spTree>
    <p:extLst>
      <p:ext uri="{BB962C8B-B14F-4D97-AF65-F5344CB8AC3E}">
        <p14:creationId xmlns:p14="http://schemas.microsoft.com/office/powerpoint/2010/main" val="224118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904E3-F0F5-1949-1D7F-FB0A4AE7E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The Pharmacy First service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AF9A0-B262-9927-AFE9-4B96AF2FACCE}"/>
              </a:ext>
            </a:extLst>
          </p:cNvPr>
          <p:cNvSpPr/>
          <p:nvPr/>
        </p:nvSpPr>
        <p:spPr>
          <a:xfrm>
            <a:off x="856648" y="1739959"/>
            <a:ext cx="3224558" cy="2910191"/>
          </a:xfrm>
          <a:prstGeom prst="rect">
            <a:avLst/>
          </a:prstGeom>
          <a:solidFill>
            <a:srgbClr val="47D1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A83C13BC-2402-C721-6681-BEE84FB54A3D}"/>
              </a:ext>
            </a:extLst>
          </p:cNvPr>
          <p:cNvSpPr txBox="1"/>
          <p:nvPr/>
        </p:nvSpPr>
        <p:spPr>
          <a:xfrm>
            <a:off x="952901" y="1947701"/>
            <a:ext cx="300448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Pharmacies opting-in must provide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all three elements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of the new service</a:t>
            </a:r>
          </a:p>
          <a:p>
            <a:endParaRPr lang="en-GB" sz="1000">
              <a:solidFill>
                <a:schemeClr val="bg2"/>
              </a:solidFill>
              <a:latin typeface="DM Sans" pitchFamily="2" charset="77"/>
            </a:endParaRPr>
          </a:p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Patients can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present to </a:t>
            </a:r>
            <a:r>
              <a:rPr kumimoji="0" lang="en-GB" b="1" u="none" strike="noStrike" kern="1200" cap="none" spc="0" normalizeH="0" baseline="0" noProof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</a:t>
            </a:r>
            <a:r>
              <a:rPr lang="en-GB" b="1">
                <a:solidFill>
                  <a:schemeClr val="bg2"/>
                </a:solidFill>
                <a:latin typeface="DM Sans" pitchFamily="2" charset="77"/>
              </a:rPr>
              <a:t>e pharmacy </a:t>
            </a:r>
            <a:r>
              <a:rPr lang="en-GB">
                <a:solidFill>
                  <a:schemeClr val="bg2"/>
                </a:solidFill>
                <a:latin typeface="DM Sans" pitchFamily="2" charset="77"/>
              </a:rPr>
              <a:t>for c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linical pathways consultations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(only)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3966F4-DE55-3E5D-F457-1D3EB2B50690}"/>
              </a:ext>
            </a:extLst>
          </p:cNvPr>
          <p:cNvSpPr/>
          <p:nvPr/>
        </p:nvSpPr>
        <p:spPr>
          <a:xfrm>
            <a:off x="4474143" y="1739959"/>
            <a:ext cx="3224558" cy="2910191"/>
          </a:xfrm>
          <a:prstGeom prst="rect">
            <a:avLst/>
          </a:prstGeom>
          <a:solidFill>
            <a:srgbClr val="CC94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68489753-4A33-019E-8E8B-959630A6ACCF}"/>
              </a:ext>
            </a:extLst>
          </p:cNvPr>
          <p:cNvSpPr txBox="1"/>
          <p:nvPr/>
        </p:nvSpPr>
        <p:spPr>
          <a:xfrm>
            <a:off x="4543125" y="1948871"/>
            <a:ext cx="303318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2"/>
                </a:solidFill>
                <a:latin typeface="DM Sans" pitchFamily="2" charset="77"/>
              </a:rPr>
              <a:t>C</a:t>
            </a:r>
            <a:r>
              <a:rPr kumimoji="0" lang="en-GB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linical</a:t>
            </a:r>
            <a:r>
              <a:rPr kumimoji="0" lang="en-GB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pathways consultations 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can be provided </a:t>
            </a:r>
            <a:r>
              <a:rPr kumimoji="0" lang="en-GB" b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remotely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, except for the acute otitis media pathway (otoscope </a:t>
            </a:r>
            <a:r>
              <a:rPr kumimoji="0" lang="en-GB" b="0" u="none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req</a:t>
            </a:r>
            <a:r>
              <a:rPr lang="en-GB" dirty="0" err="1">
                <a:solidFill>
                  <a:schemeClr val="bg2"/>
                </a:solidFill>
                <a:latin typeface="DM Sans" pitchFamily="2" charset="77"/>
              </a:rPr>
              <a:t>uired</a:t>
            </a:r>
            <a:r>
              <a:rPr kumimoji="0" lang="en-GB" b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)</a:t>
            </a:r>
          </a:p>
          <a:p>
            <a:endParaRPr lang="en-GB" sz="1000" dirty="0">
              <a:solidFill>
                <a:schemeClr val="bg2"/>
              </a:solidFill>
              <a:latin typeface="DM Sans" pitchFamily="2" charset="77"/>
            </a:endParaRPr>
          </a:p>
          <a:p>
            <a:r>
              <a:rPr lang="en-GB" dirty="0">
                <a:solidFill>
                  <a:schemeClr val="bg2"/>
                </a:solidFill>
                <a:latin typeface="DM Sans" pitchFamily="2" charset="77"/>
              </a:rPr>
              <a:t>Remote consultations </a:t>
            </a:r>
            <a:r>
              <a:rPr lang="en-GB" b="1" dirty="0">
                <a:solidFill>
                  <a:schemeClr val="bg2"/>
                </a:solidFill>
                <a:latin typeface="DM Sans" pitchFamily="2" charset="77"/>
              </a:rPr>
              <a:t>must</a:t>
            </a:r>
            <a:r>
              <a:rPr lang="en-GB" dirty="0">
                <a:solidFill>
                  <a:schemeClr val="bg2"/>
                </a:solidFill>
                <a:latin typeface="DM Sans" pitchFamily="2" charset="77"/>
              </a:rPr>
              <a:t> be </a:t>
            </a:r>
            <a:r>
              <a:rPr lang="en-GB" b="1" dirty="0">
                <a:solidFill>
                  <a:schemeClr val="bg2"/>
                </a:solidFill>
                <a:latin typeface="DM Sans" pitchFamily="2" charset="77"/>
              </a:rPr>
              <a:t>via high-quality video link</a:t>
            </a:r>
            <a:endParaRPr kumimoji="0" lang="en-GB" b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DM Sans" pitchFamily="2" charset="77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A09377-453A-2B15-8810-F6515E1E782C}"/>
              </a:ext>
            </a:extLst>
          </p:cNvPr>
          <p:cNvSpPr/>
          <p:nvPr/>
        </p:nvSpPr>
        <p:spPr>
          <a:xfrm>
            <a:off x="8091638" y="1739959"/>
            <a:ext cx="3224558" cy="2910191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718EC333-210C-8D8E-7B58-06F747B7B129}"/>
              </a:ext>
            </a:extLst>
          </p:cNvPr>
          <p:cNvSpPr txBox="1"/>
          <p:nvPr/>
        </p:nvSpPr>
        <p:spPr>
          <a:xfrm>
            <a:off x="8239225" y="1947701"/>
            <a:ext cx="2994915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DSPs can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only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provide clinical pathways consultations </a:t>
            </a:r>
            <a:r>
              <a:rPr kumimoji="0" lang="en-GB" b="1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remotely</a:t>
            </a:r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 (due to the link to Essential services)</a:t>
            </a:r>
          </a:p>
          <a:p>
            <a:endParaRPr lang="en-GB" sz="1050">
              <a:solidFill>
                <a:schemeClr val="bg2"/>
              </a:solidFill>
              <a:latin typeface="DM Sans" pitchFamily="2" charset="77"/>
            </a:endParaRPr>
          </a:p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They cannot provide the acute otitis media pathway (otoscope required)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238FB-41D2-B2A7-143D-F3980AB4EBAC}"/>
              </a:ext>
            </a:extLst>
          </p:cNvPr>
          <p:cNvSpPr/>
          <p:nvPr/>
        </p:nvSpPr>
        <p:spPr>
          <a:xfrm>
            <a:off x="856648" y="4941117"/>
            <a:ext cx="10416822" cy="787064"/>
          </a:xfrm>
          <a:prstGeom prst="rect">
            <a:avLst/>
          </a:prstGeom>
          <a:solidFill>
            <a:srgbClr val="FF6D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0C46D84A-80C2-6573-0D75-D9EECCDF92E7}"/>
              </a:ext>
            </a:extLst>
          </p:cNvPr>
          <p:cNvSpPr txBox="1"/>
          <p:nvPr/>
        </p:nvSpPr>
        <p:spPr>
          <a:xfrm>
            <a:off x="952901" y="5009042"/>
            <a:ext cx="10238211" cy="652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GB" b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rPr>
              <a:t>There are no changes to the former CPCS elements of the service, e.g. referrals are still required and telephone consultations are still possible, where clinically appropriate</a:t>
            </a:r>
          </a:p>
        </p:txBody>
      </p:sp>
    </p:spTree>
    <p:extLst>
      <p:ext uri="{BB962C8B-B14F-4D97-AF65-F5344CB8AC3E}">
        <p14:creationId xmlns:p14="http://schemas.microsoft.com/office/powerpoint/2010/main" val="2651498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7B2D9-09DE-8D8B-AF17-413058549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Summary of the service requirements</a:t>
            </a:r>
            <a:endParaRPr lang="en-GB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15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53028-A1A2-1608-3BEF-E621DD493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Clinical pathways consultations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FAE55-D06A-4A19-5AFE-F19287D4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36978" y="1825625"/>
            <a:ext cx="4188695" cy="4351338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ndara Light" panose="020E0502030303020204" pitchFamily="34" charset="0"/>
              </a:rPr>
              <a:t>Service spec and seven clinical pathways developed</a:t>
            </a: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ndara Light" panose="020E0502030303020204" pitchFamily="34" charset="0"/>
              </a:rPr>
              <a:t>23 associated PGDs and one clinical protocol (P med)</a:t>
            </a: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ndara Light" panose="020E0502030303020204" pitchFamily="34" charset="0"/>
              </a:rPr>
              <a:t>The clinical pathways contain one or more Gateway points</a:t>
            </a:r>
          </a:p>
          <a:p>
            <a:pPr>
              <a:buClr>
                <a:srgbClr val="FF6D3A"/>
              </a:buClr>
            </a:pPr>
            <a:r>
              <a:rPr lang="en-US" dirty="0">
                <a:solidFill>
                  <a:schemeClr val="accent1"/>
                </a:solidFill>
                <a:latin typeface="Candara Light" panose="020E0502030303020204" pitchFamily="34" charset="0"/>
              </a:rPr>
              <a:t>For a patient to be eligible to receive a clinical pathways consultation, a Gateway point must be passed</a:t>
            </a:r>
            <a:endParaRPr lang="en-GB" dirty="0">
              <a:solidFill>
                <a:schemeClr val="accent1"/>
              </a:solidFill>
              <a:latin typeface="Candara Light" panose="020E0502030303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8281B3-E601-18CF-CF32-ED79EEFAB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279" y="2062556"/>
            <a:ext cx="6667500" cy="3219450"/>
          </a:xfrm>
          <a:prstGeom prst="rect">
            <a:avLst/>
          </a:prstGeom>
          <a:noFill/>
          <a:ln>
            <a:solidFill>
              <a:srgbClr val="0072CE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2328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A3F12381417E4FAB4FBCB6261E1297" ma:contentTypeVersion="3" ma:contentTypeDescription="Create a new document." ma:contentTypeScope="" ma:versionID="07a0ee1687fd4939d54c833328cdefb9">
  <xsd:schema xmlns:xsd="http://www.w3.org/2001/XMLSchema" xmlns:xs="http://www.w3.org/2001/XMLSchema" xmlns:p="http://schemas.microsoft.com/office/2006/metadata/properties" xmlns:ns3="0b8c26f5-ec06-4fd8-8de6-95a8b9e02ad7" targetNamespace="http://schemas.microsoft.com/office/2006/metadata/properties" ma:root="true" ma:fieldsID="1a3ef2386779ec03e1ddcd6ca5ac932d" ns3:_="">
    <xsd:import namespace="0b8c26f5-ec06-4fd8-8de6-95a8b9e02a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c26f5-ec06-4fd8-8de6-95a8b9e02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E51AFC-5922-404D-8B53-F66F7AE423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c26f5-ec06-4fd8-8de6-95a8b9e02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1D2925-8FEC-404E-BCB9-A10EA0BCEEDC}">
  <ds:schemaRefs>
    <ds:schemaRef ds:uri="http://www.w3.org/XML/1998/namespace"/>
    <ds:schemaRef ds:uri="0b8c26f5-ec06-4fd8-8de6-95a8b9e02ad7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F00FCF3-AD12-4923-817E-DE830F91CA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1585</TotalTime>
  <Words>2593</Words>
  <Application>Microsoft Office PowerPoint</Application>
  <PresentationFormat>Widescreen</PresentationFormat>
  <Paragraphs>357</Paragraphs>
  <Slides>48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Calibri</vt:lpstr>
      <vt:lpstr>Calibri Light</vt:lpstr>
      <vt:lpstr>Candara Light</vt:lpstr>
      <vt:lpstr>DM Sans</vt:lpstr>
      <vt:lpstr>Mokoko Medium</vt:lpstr>
      <vt:lpstr>Symbol</vt:lpstr>
      <vt:lpstr>Wingdings</vt:lpstr>
      <vt:lpstr>Office Theme</vt:lpstr>
      <vt:lpstr>Pharmacy First Service Summary slides from contractor information evenings  16th, 17th and 24th January 2024 </vt:lpstr>
      <vt:lpstr>Agenda for the evening</vt:lpstr>
      <vt:lpstr>Pharmacy First Service Overview  Strategic context for the service​ Summary of the service requirements​ The clinical pathways and PGDs​ Learning and development requirements​ Preparing to provide the service​ Q&amp;A </vt:lpstr>
      <vt:lpstr>The Pharmacy First service</vt:lpstr>
      <vt:lpstr>PowerPoint Presentation</vt:lpstr>
      <vt:lpstr>What are the seven conditions?</vt:lpstr>
      <vt:lpstr>The Pharmacy First service</vt:lpstr>
      <vt:lpstr>Summary of the service requirements</vt:lpstr>
      <vt:lpstr>Clinical pathways consultations</vt:lpstr>
      <vt:lpstr>High-level service overview</vt:lpstr>
      <vt:lpstr>The service requirements</vt:lpstr>
      <vt:lpstr>Funding</vt:lpstr>
      <vt:lpstr>Funding</vt:lpstr>
      <vt:lpstr>The clinical pathways and PGDs</vt:lpstr>
      <vt:lpstr>Clinical pathway consultations</vt:lpstr>
      <vt:lpstr>Development of clinical pathways</vt:lpstr>
      <vt:lpstr>Monitoring and surveillance</vt:lpstr>
      <vt:lpstr>PGDs</vt:lpstr>
      <vt:lpstr>Learning and development requirements</vt:lpstr>
      <vt:lpstr>Learning and development </vt:lpstr>
      <vt:lpstr>Learning and development</vt:lpstr>
      <vt:lpstr>Preparing to provide the service</vt:lpstr>
      <vt:lpstr>Preparing to provide the service</vt:lpstr>
      <vt:lpstr>Preparing to provide the service</vt:lpstr>
      <vt:lpstr>Resources to help you get ready</vt:lpstr>
      <vt:lpstr>Promoting the service</vt:lpstr>
      <vt:lpstr>Questions cpe.org.uk/pharmacyfirst</vt:lpstr>
      <vt:lpstr>Pharmacy First “Making Every Contact Count”  </vt:lpstr>
      <vt:lpstr>PowerPoint Presentation</vt:lpstr>
      <vt:lpstr>Patient Journey</vt:lpstr>
      <vt:lpstr>Patient Journey</vt:lpstr>
      <vt:lpstr>Uncomplicated UTI – 45yr Old Female</vt:lpstr>
      <vt:lpstr>PowerPoint Presentation</vt:lpstr>
      <vt:lpstr>Uncomplicated UTI – 45yr Old Female</vt:lpstr>
      <vt:lpstr>Sore Throat</vt:lpstr>
      <vt:lpstr>PowerPoint Presentation</vt:lpstr>
      <vt:lpstr>Sore Throat</vt:lpstr>
      <vt:lpstr>The key is providing an excellent patient experience </vt:lpstr>
      <vt:lpstr>The Pharmacy First patient journey  </vt:lpstr>
      <vt:lpstr>PowerPoint Presentation</vt:lpstr>
      <vt:lpstr>PowerPoint Presentation</vt:lpstr>
      <vt:lpstr>Key Dates &amp; Resources</vt:lpstr>
      <vt:lpstr>PowerPoint Presentation</vt:lpstr>
      <vt:lpstr>PowerPoint Presentation</vt:lpstr>
      <vt:lpstr>Resources</vt:lpstr>
      <vt:lpstr>LPC Support</vt:lpstr>
      <vt:lpstr>Keeping in touch - Derbyshire</vt:lpstr>
      <vt:lpstr>Keeping in touch - Nottinghamshire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Pharmacy First Service Information Evening  16th January 2024</dc:title>
  <dc:creator>amanda alamanos</dc:creator>
  <cp:lastModifiedBy>amanda alamanos</cp:lastModifiedBy>
  <cp:revision>14</cp:revision>
  <dcterms:created xsi:type="dcterms:W3CDTF">2024-01-15T11:51:11Z</dcterms:created>
  <dcterms:modified xsi:type="dcterms:W3CDTF">2024-01-25T14:34:24Z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0x010100A7A3F12381417E4FAB4FBCB6261E1297</vt:lpwstr>
  </property>
</Properties>
</file>